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54"/>
  </p:notesMasterIdLst>
  <p:sldIdLst>
    <p:sldId id="319" r:id="rId2"/>
    <p:sldId id="257" r:id="rId3"/>
    <p:sldId id="265" r:id="rId4"/>
    <p:sldId id="266" r:id="rId5"/>
    <p:sldId id="267" r:id="rId6"/>
    <p:sldId id="268" r:id="rId7"/>
    <p:sldId id="258" r:id="rId8"/>
    <p:sldId id="321" r:id="rId9"/>
    <p:sldId id="270" r:id="rId10"/>
    <p:sldId id="269" r:id="rId11"/>
    <p:sldId id="259" r:id="rId12"/>
    <p:sldId id="271" r:id="rId13"/>
    <p:sldId id="260" r:id="rId14"/>
    <p:sldId id="283" r:id="rId15"/>
    <p:sldId id="284" r:id="rId16"/>
    <p:sldId id="272" r:id="rId17"/>
    <p:sldId id="286" r:id="rId18"/>
    <p:sldId id="287" r:id="rId19"/>
    <p:sldId id="291" r:id="rId20"/>
    <p:sldId id="273" r:id="rId21"/>
    <p:sldId id="294" r:id="rId22"/>
    <p:sldId id="295" r:id="rId23"/>
    <p:sldId id="292" r:id="rId24"/>
    <p:sldId id="289" r:id="rId25"/>
    <p:sldId id="288" r:id="rId26"/>
    <p:sldId id="274" r:id="rId27"/>
    <p:sldId id="297" r:id="rId28"/>
    <p:sldId id="298" r:id="rId29"/>
    <p:sldId id="275" r:id="rId30"/>
    <p:sldId id="276" r:id="rId31"/>
    <p:sldId id="301" r:id="rId32"/>
    <p:sldId id="277" r:id="rId33"/>
    <p:sldId id="303" r:id="rId34"/>
    <p:sldId id="304" r:id="rId35"/>
    <p:sldId id="278" r:id="rId36"/>
    <p:sldId id="279" r:id="rId37"/>
    <p:sldId id="320" r:id="rId38"/>
    <p:sldId id="280" r:id="rId39"/>
    <p:sldId id="261" r:id="rId40"/>
    <p:sldId id="307" r:id="rId41"/>
    <p:sldId id="309" r:id="rId42"/>
    <p:sldId id="310" r:id="rId43"/>
    <p:sldId id="308" r:id="rId44"/>
    <p:sldId id="311" r:id="rId45"/>
    <p:sldId id="263" r:id="rId46"/>
    <p:sldId id="312" r:id="rId47"/>
    <p:sldId id="313" r:id="rId48"/>
    <p:sldId id="314" r:id="rId49"/>
    <p:sldId id="316" r:id="rId50"/>
    <p:sldId id="317" r:id="rId51"/>
    <p:sldId id="318" r:id="rId52"/>
    <p:sldId id="264" r:id="rId5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o%20Pc\Downloads\Yolaila%20PCD%20FINAL%20COMPLETO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o%20Pc\Downloads\Yolaila%20PCD%20FINAL%20COMPLETO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o%20Pc\Downloads\Yolaila%20PCD%20FINAL%20COMPLETO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o%20Pc\Downloads\Yolaila%20PCD%20FINAL%20COMPLETO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o%20Pc\Downloads\Yolaila%20PCD%20FINAL%20COMPLETO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o%20Pc\Downloads\Yolaila%20PCD%20FINAL%20COMPLETO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o%20Pc\Downloads\Yolaila%20PCD%20FINAL%20COMPLETO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o%20Pc\Downloads\Yolaila%20PCD%20FINAL%20COMPLETO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o%20Pc\Downloads\Yolaila%20PCD%20FINAL%20COMPLETO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o%20Pc\Downloads\Yolaila%20PCD%20FINAL%20COMPLETO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o%20Pc\Downloads\Yolaila%20PCD%20FINAL%20COMPLETO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o%20Pc\Downloads\Yolaila%20PCD%20FINAL%20COMPLETO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o%20Pc\Downloads\Yolaila%20PCD%20FINAL%20COMPLETO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o%20Pc\Downloads\Yolaila%20PCD%20FINAL%20COMPLETO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2.7777777777777804E-2"/>
          <c:y val="0.12878120815949751"/>
          <c:w val="0.90277777777777779"/>
          <c:h val="0.729530917062939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à  Hipertensão Arterial Sistêmica na unidade de saúde</c:v>
                </c:pt>
              </c:strCache>
            </c:strRef>
          </c:tx>
          <c:spPr>
            <a:solidFill>
              <a:srgbClr val="558ED5"/>
            </a:solidFill>
            <a:ln w="25400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pt-BR" sz="2800" dirty="0" smtClean="0"/>
                      <a:t>61 (47,3</a:t>
                    </a:r>
                    <a:r>
                      <a:rPr lang="pt-BR" dirty="0" smtClean="0"/>
                      <a:t>%)</a:t>
                    </a:r>
                    <a:endParaRPr lang="pt-BR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pPr algn="ctr" rtl="1">
                      <a:defRPr sz="2800" b="1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pt-BR" dirty="0" smtClean="0"/>
                      <a:t>77 (59,7%)</a:t>
                    </a:r>
                    <a:endParaRPr lang="pt-BR" dirty="0"/>
                  </a:p>
                </c:rich>
              </c:tx>
              <c:spPr>
                <a:noFill/>
                <a:ln w="25400">
                  <a:noFill/>
                </a:ln>
              </c:spPr>
              <c:showVal val="1"/>
            </c:dLbl>
            <c:dLbl>
              <c:idx val="2"/>
              <c:layout>
                <c:manualLayout>
                  <c:x val="-9.2592592592592639E-3"/>
                  <c:y val="0"/>
                </c:manualLayout>
              </c:layout>
              <c:tx>
                <c:rich>
                  <a:bodyPr/>
                  <a:lstStyle/>
                  <a:p>
                    <a:pPr algn="ctr" rtl="1">
                      <a:defRPr sz="2800" b="1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pt-BR" dirty="0" smtClean="0"/>
                      <a:t>114 (88,4%</a:t>
                    </a:r>
                    <a:endParaRPr lang="pt-BR" dirty="0"/>
                  </a:p>
                </c:rich>
              </c:tx>
              <c:spPr>
                <a:noFill/>
                <a:ln w="25400">
                  <a:noFill/>
                </a:ln>
              </c:spPr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3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0.47286821705426618</c:v>
                </c:pt>
                <c:pt idx="1">
                  <c:v>0.59689922480620161</c:v>
                </c:pt>
                <c:pt idx="2">
                  <c:v>0.88372093023256071</c:v>
                </c:pt>
              </c:numCache>
            </c:numRef>
          </c:val>
        </c:ser>
        <c:overlap val="-25"/>
        <c:axId val="35431168"/>
        <c:axId val="35432704"/>
      </c:barChart>
      <c:catAx>
        <c:axId val="35431168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5432704"/>
        <c:crosses val="autoZero"/>
        <c:auto val="1"/>
        <c:lblAlgn val="ctr"/>
        <c:lblOffset val="100"/>
      </c:catAx>
      <c:valAx>
        <c:axId val="35432704"/>
        <c:scaling>
          <c:orientation val="minMax"/>
          <c:max val="1"/>
          <c:min val="0"/>
        </c:scaling>
        <c:delete val="1"/>
        <c:axPos val="l"/>
        <c:numFmt formatCode="0.0%" sourceLinked="1"/>
        <c:tickLblPos val="none"/>
        <c:crossAx val="3543116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Indicadores!$C$26</c:f>
              <c:strCache>
                <c:ptCount val="1"/>
                <c:pt idx="0">
                  <c:v>Proporção de pessoas com hipertensão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pt-BR" dirty="0" smtClean="0"/>
                      <a:t>46 (79,3%)</a:t>
                    </a:r>
                    <a:endParaRPr lang="pt-BR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pt-BR" dirty="0" smtClean="0"/>
                      <a:t>61 (83,6%)</a:t>
                    </a:r>
                    <a:endParaRPr lang="pt-BR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pt-BR" dirty="0" smtClean="0"/>
                      <a:t>90 (81,8%)</a:t>
                    </a:r>
                    <a:endParaRPr lang="pt-BR" dirty="0"/>
                  </a:p>
                </c:rich>
              </c:tx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2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Indicadores!$D$25:$F$25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Indicadores!$D$26:$F$26</c:f>
              <c:numCache>
                <c:formatCode>0.0%</c:formatCode>
                <c:ptCount val="3"/>
                <c:pt idx="0">
                  <c:v>0.7931034482758621</c:v>
                </c:pt>
                <c:pt idx="1">
                  <c:v>0.83561643835616461</c:v>
                </c:pt>
                <c:pt idx="2">
                  <c:v>0.8181818181818209</c:v>
                </c:pt>
              </c:numCache>
            </c:numRef>
          </c:val>
        </c:ser>
        <c:overlap val="-25"/>
        <c:axId val="37084544"/>
        <c:axId val="44516480"/>
      </c:barChart>
      <c:catAx>
        <c:axId val="37084544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4516480"/>
        <c:crosses val="autoZero"/>
        <c:auto val="1"/>
        <c:lblAlgn val="ctr"/>
        <c:lblOffset val="100"/>
      </c:catAx>
      <c:valAx>
        <c:axId val="44516480"/>
        <c:scaling>
          <c:orientation val="minMax"/>
          <c:max val="1"/>
          <c:min val="0"/>
        </c:scaling>
        <c:delete val="1"/>
        <c:axPos val="l"/>
        <c:numFmt formatCode="0.0%" sourceLinked="1"/>
        <c:tickLblPos val="none"/>
        <c:crossAx val="3708454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1.6975308641975311E-2"/>
          <c:y val="9.5479215215983265E-2"/>
          <c:w val="0.96604938271604934"/>
          <c:h val="0.7568802103777776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Indicadores!$R$26</c:f>
              <c:strCache>
                <c:ptCount val="1"/>
                <c:pt idx="0">
                  <c:v>Proporção de pessoas com diabetes com prescrição de medicamentos da Farmácia Popular/Hiperdia priorizada.     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pt-BR" smtClean="0"/>
                      <a:t>15(93,8%)</a:t>
                    </a:r>
                    <a:endParaRPr lang="pt-BR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pt-BR" dirty="0" smtClean="0"/>
                      <a:t>17(100%)</a:t>
                    </a:r>
                    <a:endParaRPr lang="pt-BR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pt-BR" dirty="0" smtClean="0"/>
                      <a:t>25(100%)</a:t>
                    </a:r>
                    <a:endParaRPr lang="pt-BR" dirty="0"/>
                  </a:p>
                </c:rich>
              </c:tx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2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Indicadores!$S$25:$U$25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Indicadores!$S$26:$U$26</c:f>
              <c:numCache>
                <c:formatCode>0.0%</c:formatCode>
                <c:ptCount val="3"/>
                <c:pt idx="0">
                  <c:v>0.9375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overlap val="-25"/>
        <c:axId val="44552960"/>
        <c:axId val="44554496"/>
      </c:barChart>
      <c:catAx>
        <c:axId val="44552960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4554496"/>
        <c:crosses val="autoZero"/>
        <c:auto val="1"/>
        <c:lblAlgn val="ctr"/>
        <c:lblOffset val="100"/>
      </c:catAx>
      <c:valAx>
        <c:axId val="44554496"/>
        <c:scaling>
          <c:orientation val="minMax"/>
          <c:max val="1"/>
          <c:min val="0"/>
        </c:scaling>
        <c:delete val="1"/>
        <c:axPos val="l"/>
        <c:numFmt formatCode="0.0%" sourceLinked="1"/>
        <c:tickLblPos val="none"/>
        <c:crossAx val="4455296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1.6975308641975311E-2"/>
          <c:y val="0.10994576297598077"/>
          <c:w val="0.96604938271604934"/>
          <c:h val="0.7424136626177799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Indicadores!$C$42</c:f>
              <c:strCache>
                <c:ptCount val="1"/>
                <c:pt idx="0">
                  <c:v>Proporção de pessoas com hipertensão com registro adequado na ficha de acompanhamento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pt-BR" dirty="0" smtClean="0"/>
                      <a:t>58 (95,1%)</a:t>
                    </a:r>
                    <a:endParaRPr lang="pt-BR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pt-BR" dirty="0" smtClean="0"/>
                      <a:t>74 (96,1%))</a:t>
                    </a:r>
                    <a:endParaRPr lang="pt-BR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pt-BR" dirty="0" smtClean="0"/>
                      <a:t>114 (100%)</a:t>
                    </a:r>
                    <a:endParaRPr lang="pt-BR" dirty="0"/>
                  </a:p>
                </c:rich>
              </c:tx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2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Indicadores!$D$41:$F$41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Indicadores!$D$42:$F$42</c:f>
              <c:numCache>
                <c:formatCode>0.0%</c:formatCode>
                <c:ptCount val="3"/>
                <c:pt idx="0">
                  <c:v>0.95081967213115048</c:v>
                </c:pt>
                <c:pt idx="1">
                  <c:v>0.96103896103896058</c:v>
                </c:pt>
                <c:pt idx="2">
                  <c:v>1</c:v>
                </c:pt>
              </c:numCache>
            </c:numRef>
          </c:val>
        </c:ser>
        <c:overlap val="-25"/>
        <c:axId val="44328832"/>
        <c:axId val="44330368"/>
      </c:barChart>
      <c:catAx>
        <c:axId val="44328832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4330368"/>
        <c:crosses val="autoZero"/>
        <c:auto val="1"/>
        <c:lblAlgn val="ctr"/>
        <c:lblOffset val="100"/>
      </c:catAx>
      <c:valAx>
        <c:axId val="44330368"/>
        <c:scaling>
          <c:orientation val="minMax"/>
          <c:max val="1"/>
          <c:min val="0"/>
        </c:scaling>
        <c:delete val="1"/>
        <c:axPos val="l"/>
        <c:numFmt formatCode="0.0%" sourceLinked="1"/>
        <c:tickLblPos val="none"/>
        <c:crossAx val="4432883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1.6975308641975311E-2"/>
          <c:y val="9.5479215215983265E-2"/>
          <c:w val="0.96604938271604934"/>
          <c:h val="0.7568802103777776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Indicadores!$C$48</c:f>
              <c:strCache>
                <c:ptCount val="1"/>
                <c:pt idx="0">
                  <c:v>Proporção de pessoas com hipertensão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pt-BR" dirty="0" smtClean="0"/>
                      <a:t>55 (90,2%)</a:t>
                    </a:r>
                    <a:endParaRPr lang="pt-BR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pt-BR" dirty="0" smtClean="0"/>
                      <a:t>74 (96,1%)</a:t>
                    </a:r>
                    <a:endParaRPr lang="pt-BR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pt-BR" dirty="0" smtClean="0"/>
                      <a:t>114 (100%)</a:t>
                    </a:r>
                    <a:endParaRPr lang="pt-BR" dirty="0"/>
                  </a:p>
                </c:rich>
              </c:tx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2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Indicadores!$D$47:$F$47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Indicadores!$D$48:$F$48</c:f>
              <c:numCache>
                <c:formatCode>0.0%</c:formatCode>
                <c:ptCount val="3"/>
                <c:pt idx="0">
                  <c:v>0.90163934426229508</c:v>
                </c:pt>
                <c:pt idx="1">
                  <c:v>0.96103896103896058</c:v>
                </c:pt>
                <c:pt idx="2">
                  <c:v>1</c:v>
                </c:pt>
              </c:numCache>
            </c:numRef>
          </c:val>
        </c:ser>
        <c:overlap val="-25"/>
        <c:axId val="44579840"/>
        <c:axId val="44589824"/>
      </c:barChart>
      <c:catAx>
        <c:axId val="44579840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4589824"/>
        <c:crosses val="autoZero"/>
        <c:auto val="1"/>
        <c:lblAlgn val="ctr"/>
        <c:lblOffset val="100"/>
      </c:catAx>
      <c:valAx>
        <c:axId val="44589824"/>
        <c:scaling>
          <c:orientation val="minMax"/>
          <c:max val="1"/>
          <c:min val="0"/>
        </c:scaling>
        <c:delete val="1"/>
        <c:axPos val="l"/>
        <c:numFmt formatCode="0.0%" sourceLinked="1"/>
        <c:tickLblPos val="none"/>
        <c:crossAx val="4457984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1.6975308641975311E-2"/>
          <c:y val="7.8119357903986331E-2"/>
          <c:w val="0.96604938271604934"/>
          <c:h val="0.7742400676897747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Indicadores!$R$48</c:f>
              <c:strCache>
                <c:ptCount val="1"/>
                <c:pt idx="0">
                  <c:v>Proporção de pessoas com diabetes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pt-BR" smtClean="0"/>
                      <a:t>15(93,8%)</a:t>
                    </a:r>
                    <a:endParaRPr lang="pt-BR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pt-BR" dirty="0" smtClean="0"/>
                      <a:t>16 (100%)</a:t>
                    </a:r>
                    <a:endParaRPr lang="pt-BR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pt-BR" dirty="0" smtClean="0"/>
                      <a:t>17 (100%)</a:t>
                    </a:r>
                    <a:endParaRPr lang="pt-BR" dirty="0"/>
                  </a:p>
                </c:rich>
              </c:tx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2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Indicadores!$S$47:$U$47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Indicadores!$S$48:$U$48</c:f>
              <c:numCache>
                <c:formatCode>0.0%</c:formatCode>
                <c:ptCount val="3"/>
                <c:pt idx="0">
                  <c:v>0.9375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overlap val="-25"/>
        <c:axId val="44626304"/>
        <c:axId val="44627840"/>
      </c:barChart>
      <c:catAx>
        <c:axId val="44626304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4627840"/>
        <c:crosses val="autoZero"/>
        <c:auto val="1"/>
        <c:lblAlgn val="ctr"/>
        <c:lblOffset val="100"/>
      </c:catAx>
      <c:valAx>
        <c:axId val="44627840"/>
        <c:scaling>
          <c:orientation val="minMax"/>
          <c:max val="1"/>
          <c:min val="0"/>
        </c:scaling>
        <c:delete val="1"/>
        <c:axPos val="l"/>
        <c:numFmt formatCode="0.0%" sourceLinked="1"/>
        <c:tickLblPos val="none"/>
        <c:crossAx val="4462630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Indicadores!$R$4</c:f>
              <c:strCache>
                <c:ptCount val="1"/>
                <c:pt idx="0">
                  <c:v>Cobertura do Pprograma de Atenção à Diabetes Mellitus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pt-BR" dirty="0" smtClean="0"/>
                      <a:t>16 (50%)</a:t>
                    </a:r>
                    <a:endParaRPr lang="pt-BR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pt-BR" dirty="0" smtClean="0"/>
                      <a:t>17 (53,1%)</a:t>
                    </a:r>
                    <a:endParaRPr lang="pt-BR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pt-BR" dirty="0" smtClean="0"/>
                      <a:t>25 (78,1%)</a:t>
                    </a:r>
                    <a:endParaRPr lang="pt-BR" dirty="0"/>
                  </a:p>
                </c:rich>
              </c:tx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2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Indicadores!$S$3:$U$3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Indicadores!$S$4:$U$4</c:f>
              <c:numCache>
                <c:formatCode>0.0%</c:formatCode>
                <c:ptCount val="3"/>
                <c:pt idx="0">
                  <c:v>0.5</c:v>
                </c:pt>
                <c:pt idx="1">
                  <c:v>0.53125</c:v>
                </c:pt>
                <c:pt idx="2">
                  <c:v>0.78125</c:v>
                </c:pt>
              </c:numCache>
            </c:numRef>
          </c:val>
        </c:ser>
        <c:overlap val="-25"/>
        <c:axId val="42817408"/>
        <c:axId val="42818944"/>
      </c:barChart>
      <c:catAx>
        <c:axId val="42817408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2818944"/>
        <c:crosses val="autoZero"/>
        <c:auto val="1"/>
        <c:lblAlgn val="ctr"/>
        <c:lblOffset val="100"/>
      </c:catAx>
      <c:valAx>
        <c:axId val="42818944"/>
        <c:scaling>
          <c:orientation val="minMax"/>
          <c:max val="1"/>
          <c:min val="0"/>
        </c:scaling>
        <c:delete val="1"/>
        <c:axPos val="l"/>
        <c:numFmt formatCode="0.0%" sourceLinked="1"/>
        <c:tickLblPos val="none"/>
        <c:crossAx val="4281740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1.3888888888888897E-2"/>
          <c:y val="8.1012667455985801E-2"/>
          <c:w val="0.96604938271604934"/>
          <c:h val="0.7524509407470705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pessoas com hipertensão com o exame clínico em dia de acordo com o protocolo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pt-BR" dirty="0" smtClean="0"/>
                      <a:t>57 (93,4%)</a:t>
                    </a:r>
                    <a:endParaRPr lang="pt-BR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pt-BR" dirty="0" smtClean="0"/>
                      <a:t>76 (98,7%)</a:t>
                    </a:r>
                    <a:endParaRPr lang="pt-BR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pt-BR" dirty="0" smtClean="0"/>
                      <a:t>114 (100%)</a:t>
                    </a:r>
                    <a:endParaRPr lang="pt-BR" dirty="0"/>
                  </a:p>
                </c:rich>
              </c:tx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2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Indicadores!$D$9:$F$9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Indicadores!$D$10:$F$10</c:f>
              <c:numCache>
                <c:formatCode>0.0%</c:formatCode>
                <c:ptCount val="3"/>
                <c:pt idx="0">
                  <c:v>0.93442622950819765</c:v>
                </c:pt>
                <c:pt idx="1">
                  <c:v>0.9870129870129829</c:v>
                </c:pt>
                <c:pt idx="2">
                  <c:v>1</c:v>
                </c:pt>
              </c:numCache>
            </c:numRef>
          </c:val>
        </c:ser>
        <c:overlap val="-25"/>
        <c:axId val="43006976"/>
        <c:axId val="43008768"/>
      </c:barChart>
      <c:catAx>
        <c:axId val="43006976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3008768"/>
        <c:crosses val="autoZero"/>
        <c:auto val="1"/>
        <c:lblAlgn val="ctr"/>
        <c:lblOffset val="100"/>
      </c:catAx>
      <c:valAx>
        <c:axId val="43008768"/>
        <c:scaling>
          <c:orientation val="minMax"/>
          <c:max val="1"/>
          <c:min val="0"/>
        </c:scaling>
        <c:delete val="1"/>
        <c:axPos val="l"/>
        <c:numFmt formatCode="0.0%" sourceLinked="1"/>
        <c:tickLblPos val="none"/>
        <c:crossAx val="4300697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1.6975308641975311E-2"/>
          <c:y val="9.9590383231544191E-2"/>
          <c:w val="0.96604938271604934"/>
          <c:h val="0.7509412421351738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Indicadores!$R$10</c:f>
              <c:strCache>
                <c:ptCount val="1"/>
                <c:pt idx="0">
                  <c:v>Proporção de pessoas com diabetes com o exame clínico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pt-BR" dirty="0" smtClean="0"/>
                      <a:t>15 (93,8%)</a:t>
                    </a:r>
                    <a:endParaRPr lang="pt-BR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pt-BR" dirty="0" smtClean="0"/>
                      <a:t>17 (100%)</a:t>
                    </a:r>
                    <a:endParaRPr lang="pt-BR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pt-BR" dirty="0" smtClean="0"/>
                      <a:t>25 (100%)</a:t>
                    </a:r>
                    <a:endParaRPr lang="pt-BR" dirty="0"/>
                  </a:p>
                </c:rich>
              </c:tx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2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Indicadores!$S$9:$U$9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Indicadores!$S$10:$U$10</c:f>
              <c:numCache>
                <c:formatCode>0.0%</c:formatCode>
                <c:ptCount val="3"/>
                <c:pt idx="0">
                  <c:v>0.9375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overlap val="-25"/>
        <c:axId val="43045248"/>
        <c:axId val="43046784"/>
      </c:barChart>
      <c:catAx>
        <c:axId val="43045248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3046784"/>
        <c:crosses val="autoZero"/>
        <c:auto val="1"/>
        <c:lblAlgn val="ctr"/>
        <c:lblOffset val="100"/>
      </c:catAx>
      <c:valAx>
        <c:axId val="43046784"/>
        <c:scaling>
          <c:orientation val="minMax"/>
          <c:max val="1"/>
          <c:min val="0"/>
        </c:scaling>
        <c:delete val="1"/>
        <c:axPos val="l"/>
        <c:numFmt formatCode="0.0%" sourceLinked="1"/>
        <c:tickLblPos val="none"/>
        <c:crossAx val="4304524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1.6975308641975311E-2"/>
          <c:y val="9.5479215215983265E-2"/>
          <c:w val="0.96604938271604934"/>
          <c:h val="0.7568802103777776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Indicadores!$R$15</c:f>
              <c:strCache>
                <c:ptCount val="1"/>
                <c:pt idx="0">
                  <c:v>Proporção de pessoas com diabetes com o exame dos pés em dia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15 (93,8%)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17 (100%)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25 (100%)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Indicadores!$S$14:$U$14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Indicadores!$S$15:$U$15</c:f>
              <c:numCache>
                <c:formatCode>0.0%</c:formatCode>
                <c:ptCount val="3"/>
                <c:pt idx="0">
                  <c:v>0.9375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overlap val="-25"/>
        <c:axId val="44131456"/>
        <c:axId val="44132992"/>
      </c:barChart>
      <c:catAx>
        <c:axId val="44131456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4132992"/>
        <c:crosses val="autoZero"/>
        <c:auto val="1"/>
        <c:lblAlgn val="ctr"/>
        <c:lblOffset val="100"/>
      </c:catAx>
      <c:valAx>
        <c:axId val="44132992"/>
        <c:scaling>
          <c:orientation val="minMax"/>
          <c:max val="1"/>
          <c:min val="0"/>
        </c:scaling>
        <c:delete val="1"/>
        <c:axPos val="l"/>
        <c:numFmt formatCode="0.0%" sourceLinked="1"/>
        <c:tickLblPos val="none"/>
        <c:crossAx val="4413145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Indicadores!$C$20</c:f>
              <c:strCache>
                <c:ptCount val="1"/>
                <c:pt idx="0">
                  <c:v>Proporção de pessoas com hipertensão com os exames complementares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pt-BR" dirty="0" smtClean="0"/>
                      <a:t>29 (47,5%)</a:t>
                    </a:r>
                    <a:endParaRPr lang="pt-BR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pt-BR" dirty="0" smtClean="0"/>
                      <a:t>40 (51,9%)</a:t>
                    </a:r>
                    <a:endParaRPr lang="pt-BR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pt-BR" dirty="0" smtClean="0"/>
                      <a:t>70 (61,4%)</a:t>
                    </a:r>
                    <a:endParaRPr lang="pt-BR" dirty="0"/>
                  </a:p>
                </c:rich>
              </c:tx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2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Indicadores!$D$19:$F$19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Indicadores!$D$20:$F$20</c:f>
              <c:numCache>
                <c:formatCode>0.0%</c:formatCode>
                <c:ptCount val="3"/>
                <c:pt idx="0">
                  <c:v>0.4754098360655738</c:v>
                </c:pt>
                <c:pt idx="1">
                  <c:v>0.51948051948051943</c:v>
                </c:pt>
                <c:pt idx="2">
                  <c:v>0.6140350877192986</c:v>
                </c:pt>
              </c:numCache>
            </c:numRef>
          </c:val>
        </c:ser>
        <c:overlap val="-25"/>
        <c:axId val="44177664"/>
        <c:axId val="44187648"/>
      </c:barChart>
      <c:catAx>
        <c:axId val="44177664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4187648"/>
        <c:crosses val="autoZero"/>
        <c:auto val="1"/>
        <c:lblAlgn val="ctr"/>
        <c:lblOffset val="100"/>
      </c:catAx>
      <c:valAx>
        <c:axId val="44187648"/>
        <c:scaling>
          <c:orientation val="minMax"/>
          <c:max val="1"/>
          <c:min val="0"/>
        </c:scaling>
        <c:delete val="1"/>
        <c:axPos val="l"/>
        <c:numFmt formatCode="0.0%" sourceLinked="1"/>
        <c:tickLblPos val="none"/>
        <c:crossAx val="4417766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Indicadores!$R$20</c:f>
              <c:strCache>
                <c:ptCount val="1"/>
                <c:pt idx="0">
                  <c:v>Proporção de pessoas com diabetes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pt-BR" smtClean="0"/>
                      <a:t>11(68,8%)</a:t>
                    </a:r>
                    <a:endParaRPr lang="pt-BR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pt-BR" smtClean="0"/>
                      <a:t>13(76,5%)</a:t>
                    </a:r>
                    <a:endParaRPr lang="pt-BR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pt-BR" smtClean="0"/>
                      <a:t>22(88,0%)</a:t>
                    </a:r>
                    <a:endParaRPr lang="pt-BR"/>
                  </a:p>
                </c:rich>
              </c:tx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2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Indicadores!$S$19:$U$19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Indicadores!$S$20:$U$20</c:f>
              <c:numCache>
                <c:formatCode>0.0%</c:formatCode>
                <c:ptCount val="3"/>
                <c:pt idx="0">
                  <c:v>0.6875</c:v>
                </c:pt>
                <c:pt idx="1">
                  <c:v>0.76470588235294379</c:v>
                </c:pt>
                <c:pt idx="2">
                  <c:v>0.88</c:v>
                </c:pt>
              </c:numCache>
            </c:numRef>
          </c:val>
        </c:ser>
        <c:overlap val="-25"/>
        <c:axId val="44236800"/>
        <c:axId val="44238336"/>
      </c:barChart>
      <c:catAx>
        <c:axId val="44236800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4238336"/>
        <c:crosses val="autoZero"/>
        <c:auto val="1"/>
        <c:lblAlgn val="ctr"/>
        <c:lblOffset val="100"/>
      </c:catAx>
      <c:valAx>
        <c:axId val="44238336"/>
        <c:scaling>
          <c:orientation val="minMax"/>
          <c:max val="1"/>
          <c:min val="0"/>
        </c:scaling>
        <c:delete val="1"/>
        <c:axPos val="l"/>
        <c:numFmt formatCode="0.0%" sourceLinked="1"/>
        <c:tickLblPos val="none"/>
        <c:crossAx val="4423680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Indicadores!$C$32</c:f>
              <c:strCache>
                <c:ptCount val="1"/>
                <c:pt idx="0">
                  <c:v>Proporção de pessoas com hipertensão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pt-BR" sz="2400" dirty="0" smtClean="0"/>
                      <a:t>29 (47,5%)</a:t>
                    </a:r>
                    <a:endParaRPr lang="pt-BR" sz="2400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pt-BR" dirty="0" smtClean="0"/>
                      <a:t>40 (51,9%)</a:t>
                    </a:r>
                    <a:endParaRPr lang="pt-BR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pt-BR" dirty="0" smtClean="0"/>
                      <a:t>68 (59,6%)</a:t>
                    </a:r>
                    <a:endParaRPr lang="pt-BR" dirty="0"/>
                  </a:p>
                </c:rich>
              </c:tx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2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Indicadores!$D$31:$F$31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Indicadores!$D$32:$F$32</c:f>
              <c:numCache>
                <c:formatCode>0.0%</c:formatCode>
                <c:ptCount val="3"/>
                <c:pt idx="0">
                  <c:v>0.4754098360655738</c:v>
                </c:pt>
                <c:pt idx="1">
                  <c:v>0.51948051948051943</c:v>
                </c:pt>
                <c:pt idx="2">
                  <c:v>0.59649122807017563</c:v>
                </c:pt>
              </c:numCache>
            </c:numRef>
          </c:val>
        </c:ser>
        <c:overlap val="-25"/>
        <c:axId val="44283008"/>
        <c:axId val="44284544"/>
      </c:barChart>
      <c:catAx>
        <c:axId val="44283008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4284544"/>
        <c:crosses val="autoZero"/>
        <c:auto val="1"/>
        <c:lblAlgn val="ctr"/>
        <c:lblOffset val="100"/>
      </c:catAx>
      <c:valAx>
        <c:axId val="44284544"/>
        <c:scaling>
          <c:orientation val="minMax"/>
          <c:max val="1"/>
          <c:min val="0"/>
        </c:scaling>
        <c:delete val="1"/>
        <c:axPos val="l"/>
        <c:numFmt formatCode="0.0%" sourceLinked="1"/>
        <c:tickLblPos val="none"/>
        <c:crossAx val="4428300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Indicadores!$R$32</c:f>
              <c:strCache>
                <c:ptCount val="1"/>
                <c:pt idx="0">
                  <c:v>Proporção de pessoas com diabetes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pt-BR" smtClean="0"/>
                      <a:t>14(87,5%)</a:t>
                    </a:r>
                    <a:endParaRPr lang="pt-BR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pt-BR" smtClean="0"/>
                      <a:t>15(88,2%)</a:t>
                    </a:r>
                    <a:endParaRPr lang="pt-BR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pt-BR" smtClean="0"/>
                      <a:t>24(96,0%)</a:t>
                    </a:r>
                    <a:endParaRPr lang="pt-BR" dirty="0"/>
                  </a:p>
                </c:rich>
              </c:tx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2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Indicadores!$S$31:$U$31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Indicadores!$S$32:$U$32</c:f>
              <c:numCache>
                <c:formatCode>0.0%</c:formatCode>
                <c:ptCount val="3"/>
                <c:pt idx="0">
                  <c:v>0.87500000000000244</c:v>
                </c:pt>
                <c:pt idx="1">
                  <c:v>0.88235294117647056</c:v>
                </c:pt>
                <c:pt idx="2">
                  <c:v>0.96000000000000063</c:v>
                </c:pt>
              </c:numCache>
            </c:numRef>
          </c:val>
        </c:ser>
        <c:overlap val="-25"/>
        <c:axId val="44160512"/>
        <c:axId val="37064704"/>
      </c:barChart>
      <c:catAx>
        <c:axId val="44160512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7064704"/>
        <c:crosses val="autoZero"/>
        <c:auto val="1"/>
        <c:lblAlgn val="ctr"/>
        <c:lblOffset val="100"/>
      </c:catAx>
      <c:valAx>
        <c:axId val="37064704"/>
        <c:scaling>
          <c:orientation val="minMax"/>
          <c:max val="1"/>
          <c:min val="0"/>
        </c:scaling>
        <c:delete val="1"/>
        <c:axPos val="l"/>
        <c:numFmt formatCode="0.0%" sourceLinked="1"/>
        <c:tickLblPos val="none"/>
        <c:crossAx val="4416051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0BBE8-B9E3-4C49-AA3C-79873BE6726F}" type="datetimeFigureOut">
              <a:rPr lang="pt-BR" smtClean="0"/>
              <a:pPr/>
              <a:t>22/03/2016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AB803-BD4D-4052-8AE0-D51B1587C1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AB803-BD4D-4052-8AE0-D51B1587C12E}" type="slidenum">
              <a:rPr lang="pt-BR" smtClean="0"/>
              <a:pPr/>
              <a:t>32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C3D8-0629-421D-A999-A886F7D32D90}" type="datetimeFigureOut">
              <a:rPr lang="pt-BR" smtClean="0"/>
              <a:pPr/>
              <a:t>22/03/2016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1167-48D8-46A7-88A8-936DC8D967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C3D8-0629-421D-A999-A886F7D32D90}" type="datetimeFigureOut">
              <a:rPr lang="pt-BR" smtClean="0"/>
              <a:pPr/>
              <a:t>22/03/2016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1167-48D8-46A7-88A8-936DC8D967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C3D8-0629-421D-A999-A886F7D32D90}" type="datetimeFigureOut">
              <a:rPr lang="pt-BR" smtClean="0"/>
              <a:pPr/>
              <a:t>22/03/2016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1167-48D8-46A7-88A8-936DC8D967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C3D8-0629-421D-A999-A886F7D32D90}" type="datetimeFigureOut">
              <a:rPr lang="pt-BR" smtClean="0"/>
              <a:pPr/>
              <a:t>22/03/2016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1167-48D8-46A7-88A8-936DC8D967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C3D8-0629-421D-A999-A886F7D32D90}" type="datetimeFigureOut">
              <a:rPr lang="pt-BR" smtClean="0"/>
              <a:pPr/>
              <a:t>22/03/2016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1167-48D8-46A7-88A8-936DC8D967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C3D8-0629-421D-A999-A886F7D32D90}" type="datetimeFigureOut">
              <a:rPr lang="pt-BR" smtClean="0"/>
              <a:pPr/>
              <a:t>22/03/2016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1167-48D8-46A7-88A8-936DC8D967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C3D8-0629-421D-A999-A886F7D32D90}" type="datetimeFigureOut">
              <a:rPr lang="pt-BR" smtClean="0"/>
              <a:pPr/>
              <a:t>22/03/2016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1167-48D8-46A7-88A8-936DC8D967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C3D8-0629-421D-A999-A886F7D32D90}" type="datetimeFigureOut">
              <a:rPr lang="pt-BR" smtClean="0"/>
              <a:pPr/>
              <a:t>22/03/2016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1167-48D8-46A7-88A8-936DC8D967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C3D8-0629-421D-A999-A886F7D32D90}" type="datetimeFigureOut">
              <a:rPr lang="pt-BR" smtClean="0"/>
              <a:pPr/>
              <a:t>22/03/2016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1167-48D8-46A7-88A8-936DC8D967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C3D8-0629-421D-A999-A886F7D32D90}" type="datetimeFigureOut">
              <a:rPr lang="pt-BR" smtClean="0"/>
              <a:pPr/>
              <a:t>22/03/2016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1167-48D8-46A7-88A8-936DC8D967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C3D8-0629-421D-A999-A886F7D32D90}" type="datetimeFigureOut">
              <a:rPr lang="pt-BR" smtClean="0"/>
              <a:pPr/>
              <a:t>22/03/2016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DD1167-48D8-46A7-88A8-936DC8D967D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0C3D8-0629-421D-A999-A886F7D32D90}" type="datetimeFigureOut">
              <a:rPr lang="pt-BR" smtClean="0"/>
              <a:pPr/>
              <a:t>22/03/2016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DD1167-48D8-46A7-88A8-936DC8D967DF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214290"/>
            <a:ext cx="8572560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UNIVERSIDADE ABERTA DO SUS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0" indent="5397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UNIVERSIDADE FEDERAL DE PELOTAS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0" indent="5397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Especialização em Saúde da Família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0" indent="5397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Modalidade a Distância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0" indent="5397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Turma nº</a:t>
            </a:r>
            <a:r>
              <a:rPr lang="pt-BR" sz="20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9</a:t>
            </a:r>
          </a:p>
          <a:p>
            <a:pPr lvl="0" indent="5397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4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indent="5397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4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indent="5397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4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indent="5397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4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indent="5397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4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indent="5397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4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indent="5397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4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indent="5397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4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indent="5397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4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indent="5397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4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indent="5397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indent="5397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indent="5397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indent="5397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indent="5397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" name="Imagem 2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19225" t="18695" r="19223" b="18871"/>
          <a:stretch/>
        </p:blipFill>
        <p:spPr bwMode="auto">
          <a:xfrm>
            <a:off x="8039100" y="0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  <p:sp>
        <p:nvSpPr>
          <p:cNvPr id="5" name="Retângulo 4"/>
          <p:cNvSpPr/>
          <p:nvPr/>
        </p:nvSpPr>
        <p:spPr>
          <a:xfrm>
            <a:off x="642910" y="2071678"/>
            <a:ext cx="800105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/>
              <a:t>Trabalho de Conclusão de Curso</a:t>
            </a:r>
            <a:br>
              <a:rPr lang="pt-BR" sz="2400" b="1" dirty="0" smtClean="0"/>
            </a:br>
            <a:r>
              <a:rPr lang="pt-BR" sz="2400" b="1" dirty="0" smtClean="0"/>
              <a:t>  </a:t>
            </a:r>
            <a:br>
              <a:rPr lang="pt-BR" sz="2400" b="1" dirty="0" smtClean="0"/>
            </a:br>
            <a:r>
              <a:rPr lang="pt-BR" sz="2400" b="1" dirty="0" smtClean="0"/>
              <a:t> </a:t>
            </a:r>
            <a:br>
              <a:rPr lang="pt-BR" sz="2400" b="1" dirty="0" smtClean="0"/>
            </a:br>
            <a:r>
              <a:rPr lang="pt-BR" sz="2400" b="1" dirty="0" smtClean="0"/>
              <a:t>MELHORIA DA ATENÇÃO À SAÚDE DAS PESSOAS COM HAS E/OU DM DA UBS VILA MODERNA, SÃO LUIZ/RR</a:t>
            </a:r>
            <a:br>
              <a:rPr lang="pt-BR" sz="2400" b="1" dirty="0" smtClean="0"/>
            </a:br>
            <a:r>
              <a:rPr lang="pt-BR" sz="2400" b="1" dirty="0" smtClean="0"/>
              <a:t> </a:t>
            </a:r>
          </a:p>
          <a:p>
            <a:pPr algn="ctr"/>
            <a:r>
              <a:rPr lang="pt-BR" sz="2400" b="1" dirty="0" smtClean="0"/>
              <a:t>autora</a:t>
            </a:r>
            <a:r>
              <a:rPr lang="pt-BR" sz="2400" dirty="0" smtClean="0"/>
              <a:t>: Yolaila Leyva Noa</a:t>
            </a:r>
          </a:p>
          <a:p>
            <a:r>
              <a:rPr lang="pt-BR" sz="2400" b="1" dirty="0" smtClean="0"/>
              <a:t>Orientador: </a:t>
            </a:r>
            <a:r>
              <a:rPr lang="pt-BR" sz="2400" dirty="0" smtClean="0"/>
              <a:t>Guilherme Barbosa Shimocomaqui</a:t>
            </a:r>
          </a:p>
          <a:p>
            <a:pPr algn="ctr"/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> </a:t>
            </a: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400" b="1" dirty="0" smtClean="0"/>
              <a:t>Pelotas, 2016</a:t>
            </a:r>
            <a:r>
              <a:rPr lang="pt-BR" sz="2800" b="1" dirty="0" smtClean="0"/>
              <a:t/>
            </a:r>
            <a:br>
              <a:rPr lang="pt-BR" sz="2800" b="1" dirty="0" smtClean="0"/>
            </a:br>
            <a:endParaRPr lang="pt-BR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4000" i="1" dirty="0" smtClean="0">
                <a:solidFill>
                  <a:srgbClr val="7030A0"/>
                </a:solidFill>
              </a:rPr>
              <a:t>AÇÕES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7544" y="1772816"/>
            <a:ext cx="7715200" cy="4434840"/>
          </a:xfrm>
        </p:spPr>
        <p:txBody>
          <a:bodyPr>
            <a:normAutofit lnSpcReduction="10000"/>
          </a:bodyPr>
          <a:lstStyle/>
          <a:p>
            <a:r>
              <a:rPr lang="pt-BR" sz="2800" dirty="0" smtClean="0"/>
              <a:t>Cadastramento das pessoas com HAS e/ou DM;</a:t>
            </a:r>
          </a:p>
          <a:p>
            <a:endParaRPr lang="pt-BR" sz="2800" dirty="0" smtClean="0"/>
          </a:p>
          <a:p>
            <a:r>
              <a:rPr lang="pt-BR" sz="2800" dirty="0" smtClean="0"/>
              <a:t>Monitoramento das ações;</a:t>
            </a:r>
          </a:p>
          <a:p>
            <a:endParaRPr lang="pt-BR" sz="2800" dirty="0" smtClean="0"/>
          </a:p>
          <a:p>
            <a:r>
              <a:rPr lang="pt-BR" sz="2800" dirty="0" smtClean="0"/>
              <a:t>Capacitação dos profissionais da equipe;</a:t>
            </a:r>
          </a:p>
          <a:p>
            <a:endParaRPr lang="pt-BR" sz="2800" dirty="0" smtClean="0"/>
          </a:p>
          <a:p>
            <a:r>
              <a:rPr lang="pt-BR" sz="2800" dirty="0" smtClean="0"/>
              <a:t>Reunião da equipe;</a:t>
            </a:r>
          </a:p>
          <a:p>
            <a:pPr>
              <a:buNone/>
            </a:pPr>
            <a:endParaRPr lang="pt-BR" sz="2800" dirty="0" smtClean="0"/>
          </a:p>
          <a:p>
            <a:r>
              <a:rPr lang="pt-BR" sz="2800" dirty="0" smtClean="0"/>
              <a:t>Reunião com os gestores.</a:t>
            </a:r>
          </a:p>
          <a:p>
            <a:endParaRPr lang="pt-BR" dirty="0"/>
          </a:p>
        </p:txBody>
      </p:sp>
      <p:pic>
        <p:nvPicPr>
          <p:cNvPr id="5" name="Imagem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19225" t="18695" r="19223" b="18871"/>
          <a:stretch/>
        </p:blipFill>
        <p:spPr bwMode="auto">
          <a:xfrm>
            <a:off x="7715272" y="285728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4000" i="1" dirty="0" smtClean="0">
                <a:solidFill>
                  <a:srgbClr val="7030A0"/>
                </a:solidFill>
              </a:rPr>
              <a:t>LOGISTICA</a:t>
            </a:r>
            <a:endParaRPr lang="pt-BR" sz="4000" i="1" dirty="0">
              <a:solidFill>
                <a:srgbClr val="7030A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243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800" dirty="0" smtClean="0"/>
              <a:t>Caderno de atenção básica 15, Hipertensão Arterial Sistêmica, Ministério da Saúde, Brasília, 2006; 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Manual técnico16, Diabetes Mellitus, Ministério da Saúde, Brasília, 2006;</a:t>
            </a:r>
          </a:p>
          <a:p>
            <a:pPr algn="just"/>
            <a:endParaRPr lang="pt-BR" sz="2800" dirty="0" smtClean="0"/>
          </a:p>
          <a:p>
            <a:pPr algn="just">
              <a:buFont typeface="Arial" pitchFamily="34" charset="0"/>
              <a:buChar char="•"/>
            </a:pPr>
            <a:r>
              <a:rPr lang="pt-BR" sz="2800" dirty="0" smtClean="0"/>
              <a:t>Ficha de espelho de hipertensos e diabéticos disponíveis na unidade de saúde;</a:t>
            </a:r>
          </a:p>
          <a:p>
            <a:pPr algn="just">
              <a:buFont typeface="Arial" pitchFamily="34" charset="0"/>
              <a:buChar char="•"/>
            </a:pPr>
            <a:endParaRPr lang="pt-BR" sz="2800" dirty="0" smtClean="0"/>
          </a:p>
          <a:p>
            <a:pPr algn="just">
              <a:buFont typeface="Arial" pitchFamily="34" charset="0"/>
              <a:buChar char="•"/>
            </a:pPr>
            <a:r>
              <a:rPr lang="pt-BR" sz="2800" dirty="0" smtClean="0"/>
              <a:t>Planilha de coletas de dados. </a:t>
            </a:r>
            <a:endParaRPr lang="pt-BR" sz="2800" dirty="0"/>
          </a:p>
        </p:txBody>
      </p:sp>
      <p:pic>
        <p:nvPicPr>
          <p:cNvPr id="5" name="Imagem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19225" t="18695" r="19223" b="18871"/>
          <a:stretch/>
        </p:blipFill>
        <p:spPr bwMode="auto">
          <a:xfrm>
            <a:off x="7715272" y="285728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557466"/>
          </a:xfrm>
        </p:spPr>
        <p:txBody>
          <a:bodyPr>
            <a:normAutofit/>
          </a:bodyPr>
          <a:lstStyle/>
          <a:p>
            <a:pPr algn="ctr"/>
            <a:r>
              <a:rPr lang="pt-BR" i="1" dirty="0" smtClean="0">
                <a:solidFill>
                  <a:srgbClr val="7030A0"/>
                </a:solidFill>
              </a:rPr>
              <a:t>OBJETIVOS, METAS   E RESULTADOS</a:t>
            </a:r>
            <a:endParaRPr lang="pt-BR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19225" t="18695" r="19223" b="18871"/>
          <a:stretch/>
        </p:blipFill>
        <p:spPr bwMode="auto">
          <a:xfrm>
            <a:off x="7715272" y="285728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sz="2800" dirty="0" smtClean="0"/>
              <a:t>1</a:t>
            </a:r>
            <a:r>
              <a:rPr lang="pt-BR" sz="2800" b="1" dirty="0" smtClean="0"/>
              <a:t>. Ampliar a cobertura dos usuários com HAS e/ou DM.</a:t>
            </a:r>
          </a:p>
          <a:p>
            <a:pPr algn="just">
              <a:buFont typeface="Wingdings" pitchFamily="2" charset="2"/>
              <a:buChar char="Ø"/>
            </a:pPr>
            <a:endParaRPr lang="pt-BR" sz="2800" dirty="0" smtClean="0"/>
          </a:p>
          <a:p>
            <a:pPr algn="just"/>
            <a:r>
              <a:rPr lang="pt-BR" sz="2800" dirty="0" smtClean="0"/>
              <a:t>1.1- Cadastrar 100% dos usuários com HAS da área de abrangência no Programa de Atenção à Hipertensão Arterial e à diabetes Mellitus da UBS.</a:t>
            </a:r>
          </a:p>
          <a:p>
            <a:pPr algn="just">
              <a:buNone/>
            </a:pPr>
            <a:endParaRPr lang="pt-BR" sz="2800" dirty="0" smtClean="0"/>
          </a:p>
          <a:p>
            <a:pPr algn="just"/>
            <a:r>
              <a:rPr lang="pt-BR" sz="2800" dirty="0" smtClean="0"/>
              <a:t>1.2- Cadastrar 100% dos usuários com DM da área de abrangência no Programa de Atenção à Hipertensão Arterial e à Diabetes Mellitus da unidade de saúde.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19225" t="18695" r="19223" b="18871"/>
          <a:stretch/>
        </p:blipFill>
        <p:spPr bwMode="auto">
          <a:xfrm>
            <a:off x="7715272" y="285728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85926"/>
          </a:xfrm>
        </p:spPr>
        <p:txBody>
          <a:bodyPr>
            <a:noAutofit/>
          </a:bodyPr>
          <a:lstStyle/>
          <a:p>
            <a:pPr algn="ctr"/>
            <a:r>
              <a:rPr lang="pt-BR" sz="2800" dirty="0" smtClean="0">
                <a:solidFill>
                  <a:srgbClr val="7030A0"/>
                </a:solidFill>
                <a:latin typeface="+mn-lt"/>
              </a:rPr>
              <a:t>Cobertura do programa de atenção à pessoa com HAS na unidade de saúde.</a:t>
            </a:r>
            <a:br>
              <a:rPr lang="pt-BR" sz="2800" dirty="0" smtClean="0">
                <a:solidFill>
                  <a:srgbClr val="7030A0"/>
                </a:solidFill>
                <a:latin typeface="+mn-lt"/>
              </a:rPr>
            </a:br>
            <a:endParaRPr lang="pt-BR" sz="2800" dirty="0">
              <a:solidFill>
                <a:srgbClr val="7030A0"/>
              </a:solidFill>
              <a:latin typeface="+mn-lt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357158" y="2285992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dirty="0" smtClean="0">
                <a:solidFill>
                  <a:srgbClr val="7030A0"/>
                </a:solidFill>
                <a:latin typeface="+mn-lt"/>
              </a:rPr>
              <a:t>Cobertura do programa de atenção às pessoas com DM na unidade de saúde.</a:t>
            </a:r>
            <a:br>
              <a:rPr lang="pt-BR" sz="2800" dirty="0" smtClean="0">
                <a:solidFill>
                  <a:srgbClr val="7030A0"/>
                </a:solidFill>
                <a:latin typeface="+mn-lt"/>
              </a:rPr>
            </a:br>
            <a:endParaRPr lang="pt-BR" sz="2800" dirty="0">
              <a:solidFill>
                <a:srgbClr val="7030A0"/>
              </a:solidFill>
              <a:latin typeface="+mn-lt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800" dirty="0" smtClean="0"/>
              <a:t> </a:t>
            </a:r>
            <a:r>
              <a:rPr lang="pt-BR" sz="2400" dirty="0" smtClean="0"/>
              <a:t>2</a:t>
            </a:r>
            <a:r>
              <a:rPr lang="pt-BR" sz="2400" b="1" dirty="0" smtClean="0"/>
              <a:t>. Melhorar a qualidade da atenção dos usuários com HAS e/ou DM.</a:t>
            </a:r>
          </a:p>
          <a:p>
            <a:pPr algn="just">
              <a:buNone/>
            </a:pPr>
            <a:endParaRPr lang="pt-BR" sz="2400" b="1" dirty="0" smtClean="0"/>
          </a:p>
          <a:p>
            <a:pPr algn="just"/>
            <a:r>
              <a:rPr lang="pt-BR" sz="2400" dirty="0" smtClean="0"/>
              <a:t>2.1- Realizar exame clínico apropriado em 100% das pessoas com DM;</a:t>
            </a:r>
          </a:p>
          <a:p>
            <a:pPr algn="just">
              <a:buNone/>
            </a:pPr>
            <a:endParaRPr lang="pt-BR" sz="2400" dirty="0" smtClean="0"/>
          </a:p>
          <a:p>
            <a:pPr algn="just"/>
            <a:r>
              <a:rPr lang="pt-BR" sz="2400" dirty="0" smtClean="0"/>
              <a:t>2.2- Realizar exame clínico apropriado em 100% das pessoas com HAS;</a:t>
            </a:r>
          </a:p>
          <a:p>
            <a:pPr algn="just">
              <a:buNone/>
            </a:pPr>
            <a:endParaRPr lang="pt-BR" sz="2400" dirty="0" smtClean="0"/>
          </a:p>
          <a:p>
            <a:pPr algn="just"/>
            <a:r>
              <a:rPr lang="pt-BR" sz="2400" dirty="0" smtClean="0"/>
              <a:t>2.3- Realizar exame dos pés em 100% das pessoas com DM a cada 03 meses.</a:t>
            </a:r>
          </a:p>
          <a:p>
            <a:pPr algn="just"/>
            <a:endParaRPr lang="pt-BR" sz="2400" dirty="0" smtClean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19225" t="18695" r="19223" b="18871"/>
          <a:stretch/>
        </p:blipFill>
        <p:spPr bwMode="auto">
          <a:xfrm>
            <a:off x="8039100" y="0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dirty="0" smtClean="0">
                <a:solidFill>
                  <a:srgbClr val="7030A0"/>
                </a:solidFill>
                <a:latin typeface="+mn-lt"/>
              </a:rPr>
              <a:t>Proporção de pessoas com HAS com exame clínico em dia de acordo com o protocolo.</a:t>
            </a:r>
            <a:br>
              <a:rPr lang="pt-BR" sz="2800" dirty="0" smtClean="0">
                <a:solidFill>
                  <a:srgbClr val="7030A0"/>
                </a:solidFill>
                <a:latin typeface="+mn-lt"/>
              </a:rPr>
            </a:br>
            <a:endParaRPr lang="pt-BR" sz="2800" dirty="0">
              <a:solidFill>
                <a:srgbClr val="7030A0"/>
              </a:solidFill>
              <a:latin typeface="+mn-lt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500034" y="2143116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100" dirty="0" smtClean="0">
                <a:solidFill>
                  <a:srgbClr val="7030A0"/>
                </a:solidFill>
                <a:latin typeface="+mn-lt"/>
              </a:rPr>
              <a:t>Proporção de pessoas com DM com o exame clínico em dia de acordo com o protocolo</a:t>
            </a:r>
            <a:r>
              <a:rPr lang="pt-BR" sz="3100" dirty="0" smtClean="0">
                <a:latin typeface="+mn-lt"/>
              </a:rPr>
              <a:t>.</a:t>
            </a: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800" dirty="0">
              <a:latin typeface="+mn-lt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988840"/>
          <a:ext cx="8229600" cy="4335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solidFill>
                  <a:srgbClr val="7030A0"/>
                </a:solidFill>
                <a:latin typeface="+mn-lt"/>
              </a:rPr>
              <a:t>Proporção de pessoas com DM com o exame dos pés em dia</a:t>
            </a:r>
            <a:endParaRPr lang="pt-BR" sz="2800" dirty="0">
              <a:solidFill>
                <a:srgbClr val="7030A0"/>
              </a:solidFill>
              <a:latin typeface="+mn-lt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pPr algn="ctr"/>
            <a:r>
              <a:rPr lang="pt-BR" sz="4000" i="1" dirty="0" smtClean="0">
                <a:solidFill>
                  <a:srgbClr val="7030A0"/>
                </a:solidFill>
              </a:rPr>
              <a:t>INTRODUÇÃO</a:t>
            </a:r>
            <a:endParaRPr lang="pt-BR" sz="4000" i="1" dirty="0">
              <a:solidFill>
                <a:srgbClr val="7030A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As Doenças Crônicas não Transmissíveis (DCNT) são doenças multifatoriais que se desenvolvem no decorrer da vida e são de longa duração;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São consideradas um sério problema de saúde pública;</a:t>
            </a:r>
          </a:p>
          <a:p>
            <a:pPr algn="just">
              <a:buNone/>
            </a:pPr>
            <a:endParaRPr lang="pt-BR" sz="2800" dirty="0" smtClean="0"/>
          </a:p>
          <a:p>
            <a:pPr algn="just"/>
            <a:r>
              <a:rPr lang="pt-BR" sz="2800" dirty="0" smtClean="0"/>
              <a:t> São responsáveis por 63% de mortes no mundo, segundo OMS. </a:t>
            </a:r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19225" t="18695" r="19223" b="18871"/>
          <a:stretch/>
        </p:blipFill>
        <p:spPr bwMode="auto">
          <a:xfrm>
            <a:off x="7715272" y="285728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/>
              <a:t>2.4- Garantir a 100% dos usuários com HAS a realização de exames complementares em dia de acordo com o protocolo. </a:t>
            </a:r>
          </a:p>
          <a:p>
            <a:pPr algn="just">
              <a:buNone/>
            </a:pPr>
            <a:endParaRPr lang="pt-BR" sz="2800" dirty="0" smtClean="0"/>
          </a:p>
          <a:p>
            <a:pPr algn="just"/>
            <a:r>
              <a:rPr lang="pt-BR" sz="2800" dirty="0" smtClean="0"/>
              <a:t>2.5- Garantir a 100% dos usuários com DM a realização de exames complementares em dia de acordo com o protocolo</a:t>
            </a:r>
          </a:p>
          <a:p>
            <a:pPr algn="just"/>
            <a:endParaRPr lang="pt-BR" sz="2800" dirty="0" smtClean="0"/>
          </a:p>
          <a:p>
            <a:pPr algn="just">
              <a:buNone/>
            </a:pPr>
            <a:r>
              <a:rPr lang="pt-BR" sz="2800" dirty="0" smtClean="0"/>
              <a:t> </a:t>
            </a:r>
          </a:p>
          <a:p>
            <a:pPr algn="just"/>
            <a:endParaRPr lang="pt-BR" sz="2800" dirty="0" smtClean="0"/>
          </a:p>
          <a:p>
            <a:pPr algn="just">
              <a:buNone/>
            </a:pPr>
            <a:endParaRPr lang="pt-BR" sz="2800" dirty="0" smtClean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19225" t="18695" r="19223" b="18871"/>
          <a:stretch/>
        </p:blipFill>
        <p:spPr bwMode="auto">
          <a:xfrm>
            <a:off x="7715272" y="285728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solidFill>
                  <a:srgbClr val="7030A0"/>
                </a:solidFill>
                <a:latin typeface="+mn-lt"/>
              </a:rPr>
              <a:t>Proporção de pessoas com HAS com os exames complementares em dia de acordo com o protocolo.</a:t>
            </a:r>
            <a:endParaRPr lang="pt-BR" sz="2800" dirty="0">
              <a:solidFill>
                <a:srgbClr val="7030A0"/>
              </a:solidFill>
              <a:latin typeface="+mn-lt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100" dirty="0" smtClean="0">
                <a:solidFill>
                  <a:srgbClr val="7030A0"/>
                </a:solidFill>
                <a:latin typeface="+mn-lt"/>
              </a:rPr>
              <a:t>Proporção de pessoas com DM com os exames complementares em dia de acordo com o protocolo.</a:t>
            </a:r>
            <a:r>
              <a:rPr lang="pt-BR" sz="2800" dirty="0" smtClean="0">
                <a:solidFill>
                  <a:srgbClr val="7030A0"/>
                </a:solidFill>
              </a:rPr>
              <a:t/>
            </a:r>
            <a:br>
              <a:rPr lang="pt-BR" sz="2800" dirty="0" smtClean="0">
                <a:solidFill>
                  <a:srgbClr val="7030A0"/>
                </a:solidFill>
              </a:rPr>
            </a:br>
            <a:endParaRPr lang="pt-BR" sz="2800" dirty="0">
              <a:solidFill>
                <a:srgbClr val="7030A0"/>
              </a:solidFill>
              <a:latin typeface="+mn-lt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/>
              <a:t>2.6- Realizar avaliação da necessidade de atendimento odontológico em 100% dos usuários com HAS. </a:t>
            </a:r>
          </a:p>
          <a:p>
            <a:pPr algn="just">
              <a:buNone/>
            </a:pPr>
            <a:endParaRPr lang="pt-BR" sz="2800" dirty="0" smtClean="0"/>
          </a:p>
          <a:p>
            <a:pPr algn="just"/>
            <a:r>
              <a:rPr lang="pt-BR" sz="2800" dirty="0" smtClean="0"/>
              <a:t>2.7- Realizar avaliação da necessidade de atendimento odontológico em 100% dos usuários com DM.</a:t>
            </a:r>
          </a:p>
          <a:p>
            <a:pPr algn="just"/>
            <a:endParaRPr lang="pt-BR" sz="2800" dirty="0" smtClean="0"/>
          </a:p>
          <a:p>
            <a:pPr algn="just"/>
            <a:endParaRPr lang="pt-BR" sz="2800" dirty="0" smtClean="0"/>
          </a:p>
          <a:p>
            <a:pPr algn="just"/>
            <a:endParaRPr lang="pt-BR" sz="2400" dirty="0" smtClean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19225" t="18695" r="19223" b="18871"/>
          <a:stretch/>
        </p:blipFill>
        <p:spPr bwMode="auto">
          <a:xfrm>
            <a:off x="7715272" y="285728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100" dirty="0" smtClean="0">
                <a:solidFill>
                  <a:srgbClr val="7030A0"/>
                </a:solidFill>
                <a:latin typeface="+mn-lt"/>
              </a:rPr>
              <a:t>Proporção de pessoas com HAS com avaliação da necessidade de atendimento odontológico</a:t>
            </a: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800" dirty="0">
              <a:latin typeface="+mn-lt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100" dirty="0" smtClean="0">
                <a:solidFill>
                  <a:srgbClr val="7030A0"/>
                </a:solidFill>
                <a:latin typeface="+mn-lt"/>
              </a:rPr>
              <a:t>Proporção de pessoas com DM com avaliação da necessidade de atendimento odontológico</a:t>
            </a:r>
            <a:r>
              <a:rPr lang="pt-BR" sz="2800" dirty="0" smtClean="0">
                <a:solidFill>
                  <a:srgbClr val="7030A0"/>
                </a:solidFill>
              </a:rPr>
              <a:t/>
            </a:r>
            <a:br>
              <a:rPr lang="pt-BR" sz="2800" dirty="0" smtClean="0">
                <a:solidFill>
                  <a:srgbClr val="7030A0"/>
                </a:solidFill>
              </a:rPr>
            </a:br>
            <a:endParaRPr lang="pt-BR" sz="2800" dirty="0">
              <a:solidFill>
                <a:srgbClr val="7030A0"/>
              </a:solidFill>
              <a:latin typeface="+mn-lt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pt-BR" sz="3000" dirty="0" smtClean="0"/>
          </a:p>
          <a:p>
            <a:pPr algn="just"/>
            <a:r>
              <a:rPr lang="pt-BR" sz="2800" dirty="0" smtClean="0"/>
              <a:t>2.8- Priorizar a prescrição de medicamentos da farmácia popular para 100% dos usuários com hipertensão cadastrados na unidade de saúde. </a:t>
            </a:r>
          </a:p>
          <a:p>
            <a:pPr algn="just">
              <a:buNone/>
            </a:pPr>
            <a:endParaRPr lang="pt-BR" sz="2800" dirty="0" smtClean="0"/>
          </a:p>
          <a:p>
            <a:pPr algn="just"/>
            <a:r>
              <a:rPr lang="pt-BR" sz="2800" dirty="0" smtClean="0"/>
              <a:t>2.9- Priorizar a prescrição de medicamentos da farmácia popular para 100% dos usuários com diabetes cadastrados na unidade de saúde. </a:t>
            </a:r>
          </a:p>
          <a:p>
            <a:pPr algn="just">
              <a:buNone/>
            </a:pPr>
            <a:endParaRPr lang="pt-BR" sz="2800" dirty="0" smtClean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19225" t="18695" r="19223" b="18871"/>
          <a:stretch/>
        </p:blipFill>
        <p:spPr bwMode="auto">
          <a:xfrm>
            <a:off x="7715272" y="285728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100" dirty="0" smtClean="0">
                <a:solidFill>
                  <a:srgbClr val="7030A0"/>
                </a:solidFill>
                <a:latin typeface="+mn-lt"/>
              </a:rPr>
              <a:t>Proporção de pessoas com HAS com prescrição de medicamentos da farmácia popular/ hiperdia priorizada</a:t>
            </a: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800" dirty="0">
              <a:latin typeface="+mn-lt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100" dirty="0" smtClean="0">
                <a:solidFill>
                  <a:srgbClr val="7030A0"/>
                </a:solidFill>
                <a:latin typeface="+mn-lt"/>
              </a:rPr>
              <a:t>Proporção de pessoas com DM com prescrição de medicamentos da farmácia popular/ hiperdia priorizada</a:t>
            </a:r>
            <a:r>
              <a:rPr lang="pt-BR" sz="2800" dirty="0" smtClean="0">
                <a:solidFill>
                  <a:srgbClr val="7030A0"/>
                </a:solidFill>
              </a:rPr>
              <a:t/>
            </a:r>
            <a:br>
              <a:rPr lang="pt-BR" sz="2800" dirty="0" smtClean="0">
                <a:solidFill>
                  <a:srgbClr val="7030A0"/>
                </a:solidFill>
              </a:rPr>
            </a:br>
            <a:endParaRPr lang="pt-BR" sz="2800" dirty="0">
              <a:solidFill>
                <a:srgbClr val="7030A0"/>
              </a:solidFill>
              <a:latin typeface="+mn-lt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800" b="1" dirty="0" smtClean="0"/>
              <a:t>3</a:t>
            </a:r>
            <a:r>
              <a:rPr lang="pt-BR" sz="2400" b="1" dirty="0" smtClean="0"/>
              <a:t>. Melhorar a adesão dos usuários com HAS e/ou DM ao programa.</a:t>
            </a:r>
          </a:p>
          <a:p>
            <a:pPr algn="just">
              <a:buNone/>
            </a:pPr>
            <a:endParaRPr lang="pt-BR" sz="2400" dirty="0" smtClean="0"/>
          </a:p>
          <a:p>
            <a:pPr algn="just"/>
            <a:r>
              <a:rPr lang="pt-BR" sz="2400" dirty="0" smtClean="0"/>
              <a:t>3.1- Buscar 100% dos usuários com DM faltosos às consultas na unidade de saúde conforme a periodicidade recomendada;</a:t>
            </a:r>
          </a:p>
          <a:p>
            <a:pPr algn="just">
              <a:buNone/>
            </a:pPr>
            <a:endParaRPr lang="pt-BR" sz="2400" dirty="0" smtClean="0"/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/>
              <a:t>MÊS 1: 9(100%)  MÊS 2: 5(100%)      MÊS 3: 0;</a:t>
            </a:r>
          </a:p>
          <a:p>
            <a:pPr algn="just">
              <a:buNone/>
            </a:pPr>
            <a:endParaRPr lang="pt-BR" sz="2400" dirty="0" smtClean="0"/>
          </a:p>
          <a:p>
            <a:pPr algn="just"/>
            <a:r>
              <a:rPr lang="pt-BR" sz="2400" dirty="0" smtClean="0"/>
              <a:t>3.2- Buscar 100% dos usuários com HAS faltosos às consultas na unidade de saúde conforme a periodicidade recomendada;</a:t>
            </a:r>
          </a:p>
          <a:p>
            <a:pPr algn="just">
              <a:buNone/>
            </a:pPr>
            <a:endParaRPr lang="pt-BR" sz="2400" dirty="0" smtClean="0"/>
          </a:p>
          <a:p>
            <a:pPr algn="just">
              <a:buNone/>
            </a:pPr>
            <a:r>
              <a:rPr lang="pt-BR" sz="2400" dirty="0" smtClean="0"/>
              <a:t>MÊS 1: 1(100%)  MÊS 2: 0     MÊS 3: 0</a:t>
            </a:r>
          </a:p>
          <a:p>
            <a:pPr algn="just">
              <a:buNone/>
            </a:pPr>
            <a:endParaRPr lang="pt-BR" sz="2400" dirty="0" smtClean="0"/>
          </a:p>
          <a:p>
            <a:pPr algn="just">
              <a:buNone/>
            </a:pPr>
            <a:endParaRPr lang="pt-BR" sz="2400" dirty="0" smtClean="0"/>
          </a:p>
          <a:p>
            <a:endParaRPr lang="pt-BR" sz="2400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19225" t="18695" r="19223" b="18871"/>
          <a:stretch/>
        </p:blipFill>
        <p:spPr bwMode="auto">
          <a:xfrm>
            <a:off x="8039100" y="0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4000" i="1" dirty="0" smtClean="0">
                <a:solidFill>
                  <a:srgbClr val="7030A0"/>
                </a:solidFill>
              </a:rPr>
              <a:t>INTRODUÇÃO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800" dirty="0" smtClean="0"/>
              <a:t>Entre elas encontramos a Hipertensão Arterial Sistêmica (HAS), Diabetes Mellitus (DM) e as neoplasias;</a:t>
            </a:r>
          </a:p>
          <a:p>
            <a:pPr algn="just">
              <a:buNone/>
            </a:pPr>
            <a:endParaRPr lang="pt-BR" sz="2800" dirty="0" smtClean="0"/>
          </a:p>
          <a:p>
            <a:pPr algn="just"/>
            <a:r>
              <a:rPr lang="pt-BR" sz="2800" dirty="0" smtClean="0"/>
              <a:t>No Brasil, as doenças cardiovasculares representam importantes problemas de saúde, pois é a primeira causa de morte no país. </a:t>
            </a:r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19225" t="18695" r="19223" b="18871"/>
          <a:stretch/>
        </p:blipFill>
        <p:spPr bwMode="auto">
          <a:xfrm>
            <a:off x="7715272" y="285728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/>
          <a:lstStyle/>
          <a:p>
            <a:pPr algn="just">
              <a:buNone/>
            </a:pPr>
            <a:r>
              <a:rPr lang="pt-BR" sz="2800" dirty="0" smtClean="0"/>
              <a:t>4</a:t>
            </a:r>
            <a:r>
              <a:rPr lang="pt-BR" sz="2800" b="1" dirty="0" smtClean="0"/>
              <a:t>. Melhorar o registro das informações.</a:t>
            </a:r>
          </a:p>
          <a:p>
            <a:pPr algn="just">
              <a:buFont typeface="Wingdings" pitchFamily="2" charset="2"/>
              <a:buChar char="Ø"/>
            </a:pPr>
            <a:endParaRPr lang="pt-BR" sz="2800" dirty="0" smtClean="0"/>
          </a:p>
          <a:p>
            <a:pPr algn="just"/>
            <a:r>
              <a:rPr lang="pt-BR" sz="2400" dirty="0" smtClean="0"/>
              <a:t>4.1- Manter ficha de acompanhamento de 100% dos usuários com DM cadastrados na unidade de saúde;</a:t>
            </a:r>
          </a:p>
          <a:p>
            <a:pPr algn="just">
              <a:buNone/>
            </a:pPr>
            <a:endParaRPr lang="pt-BR" sz="2400" dirty="0" smtClean="0"/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/>
              <a:t>Mês 1: 16 (100%)   Mês 2: 17 (100%)    Mês 3:  25 (100%);</a:t>
            </a:r>
          </a:p>
          <a:p>
            <a:pPr algn="just">
              <a:buNone/>
            </a:pPr>
            <a:endParaRPr lang="pt-BR" sz="2400" dirty="0" smtClean="0"/>
          </a:p>
          <a:p>
            <a:pPr algn="just">
              <a:buNone/>
            </a:pPr>
            <a:endParaRPr lang="pt-BR" sz="2400" dirty="0" smtClean="0"/>
          </a:p>
          <a:p>
            <a:pPr algn="just"/>
            <a:r>
              <a:rPr lang="pt-BR" sz="2400" dirty="0" smtClean="0"/>
              <a:t>4.2- Manter ficha de acompanhamento de 100% dos usuários com HAS cadastrados na unidade de saúde.</a:t>
            </a:r>
          </a:p>
          <a:p>
            <a:pPr algn="just"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19225" t="18695" r="19223" b="18871"/>
          <a:stretch/>
        </p:blipFill>
        <p:spPr bwMode="auto">
          <a:xfrm>
            <a:off x="8039100" y="0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100" dirty="0" smtClean="0">
                <a:solidFill>
                  <a:srgbClr val="7030A0"/>
                </a:solidFill>
                <a:latin typeface="+mn-lt"/>
              </a:rPr>
              <a:t>Proporção de pessoas com HAS com registro adequado a ficha de acompanhamento.</a:t>
            </a:r>
            <a:r>
              <a:rPr lang="pt-BR" sz="2800" dirty="0" smtClean="0">
                <a:solidFill>
                  <a:srgbClr val="7030A0"/>
                </a:solidFill>
              </a:rPr>
              <a:t/>
            </a:r>
            <a:br>
              <a:rPr lang="pt-BR" sz="2800" dirty="0" smtClean="0">
                <a:solidFill>
                  <a:srgbClr val="7030A0"/>
                </a:solidFill>
              </a:rPr>
            </a:br>
            <a:endParaRPr lang="pt-BR" sz="2800" dirty="0">
              <a:solidFill>
                <a:srgbClr val="7030A0"/>
              </a:solidFill>
              <a:latin typeface="+mn-lt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800" dirty="0" smtClean="0"/>
              <a:t>5. </a:t>
            </a:r>
            <a:r>
              <a:rPr lang="pt-BR" sz="2800" b="1" dirty="0" smtClean="0"/>
              <a:t>Mapear usuários com DM e/ou HAS de risco para doença cardiovascular.</a:t>
            </a:r>
          </a:p>
          <a:p>
            <a:pPr algn="just">
              <a:buFont typeface="Wingdings" pitchFamily="2" charset="2"/>
              <a:buChar char="Ø"/>
            </a:pPr>
            <a:endParaRPr lang="pt-BR" sz="2800" dirty="0" smtClean="0"/>
          </a:p>
          <a:p>
            <a:pPr algn="just"/>
            <a:r>
              <a:rPr lang="pt-BR" sz="2800" dirty="0" smtClean="0"/>
              <a:t> 5.1- Realizar estratificação do risco cardiovascular em 100% dos usuários com DM cadastrados na unidade de saúde; </a:t>
            </a:r>
          </a:p>
          <a:p>
            <a:pPr algn="just">
              <a:buNone/>
            </a:pPr>
            <a:r>
              <a:rPr lang="pt-BR" sz="2800" dirty="0" smtClean="0"/>
              <a:t>  </a:t>
            </a:r>
          </a:p>
          <a:p>
            <a:pPr algn="just"/>
            <a:r>
              <a:rPr lang="pt-BR" sz="2800" dirty="0" smtClean="0"/>
              <a:t>2- Realizar estratificação do risco cardiovascular em 100% dos usuários com HAS cadastrados na unidade de saúde</a:t>
            </a:r>
            <a:r>
              <a:rPr lang="pt-BR" dirty="0" smtClean="0"/>
              <a:t>.    </a:t>
            </a:r>
            <a:endParaRPr lang="pt-BR" dirty="0"/>
          </a:p>
        </p:txBody>
      </p:sp>
      <p:pic>
        <p:nvPicPr>
          <p:cNvPr id="4" name="Imagem 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19225" t="18695" r="19223" b="18871"/>
          <a:stretch/>
        </p:blipFill>
        <p:spPr bwMode="auto">
          <a:xfrm>
            <a:off x="7858148" y="0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100" dirty="0" smtClean="0">
                <a:solidFill>
                  <a:srgbClr val="7030A0"/>
                </a:solidFill>
                <a:latin typeface="+mn-lt"/>
              </a:rPr>
              <a:t>Proporção de pessoas com HAS com estratificação de risco cardiovascular por exame clínico em dia</a:t>
            </a:r>
            <a:r>
              <a:rPr lang="pt-BR" sz="2800" dirty="0" smtClean="0">
                <a:solidFill>
                  <a:srgbClr val="7030A0"/>
                </a:solidFill>
              </a:rPr>
              <a:t/>
            </a:r>
            <a:br>
              <a:rPr lang="pt-BR" sz="2800" dirty="0" smtClean="0">
                <a:solidFill>
                  <a:srgbClr val="7030A0"/>
                </a:solidFill>
              </a:rPr>
            </a:br>
            <a:endParaRPr lang="pt-BR" sz="2800" dirty="0">
              <a:solidFill>
                <a:srgbClr val="7030A0"/>
              </a:solidFill>
              <a:latin typeface="+mn-lt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100" dirty="0" smtClean="0">
                <a:solidFill>
                  <a:srgbClr val="7030A0"/>
                </a:solidFill>
                <a:latin typeface="+mn-lt"/>
              </a:rPr>
              <a:t>Proporção de pessoas com DM com estratificação de risco cardiovascular por exame clínico em dia.</a:t>
            </a:r>
            <a:r>
              <a:rPr lang="pt-BR" sz="2800" dirty="0" smtClean="0">
                <a:solidFill>
                  <a:srgbClr val="7030A0"/>
                </a:solidFill>
              </a:rPr>
              <a:t/>
            </a:r>
            <a:br>
              <a:rPr lang="pt-BR" sz="2800" dirty="0" smtClean="0">
                <a:solidFill>
                  <a:srgbClr val="7030A0"/>
                </a:solidFill>
              </a:rPr>
            </a:br>
            <a:endParaRPr lang="pt-BR" sz="2800" dirty="0">
              <a:solidFill>
                <a:srgbClr val="7030A0"/>
              </a:solidFill>
              <a:latin typeface="+mn-lt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pt-BR" sz="2800" b="1" dirty="0" smtClean="0"/>
              <a:t>6. Promover a saúde dos usuários com HAS e/ou DM.</a:t>
            </a:r>
          </a:p>
          <a:p>
            <a:pPr algn="just">
              <a:buNone/>
            </a:pPr>
            <a:endParaRPr lang="pt-BR" sz="2800" b="1" dirty="0" smtClean="0"/>
          </a:p>
          <a:p>
            <a:pPr algn="just"/>
            <a:r>
              <a:rPr lang="pt-BR" sz="2800" dirty="0" smtClean="0"/>
              <a:t>6.1- Garantir orientação nutricional sobre alimentação saudável a 100% dos usuários com HAS;</a:t>
            </a:r>
          </a:p>
          <a:p>
            <a:pPr algn="just">
              <a:buNone/>
            </a:pPr>
            <a:r>
              <a:rPr lang="pt-BR" sz="2800" dirty="0" smtClean="0"/>
              <a:t>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/>
              <a:t>Mês 1: 61 (100%) Mês 2: 77 (100%) Mês 3: 114 (100%);</a:t>
            </a:r>
          </a:p>
          <a:p>
            <a:pPr algn="just">
              <a:buNone/>
            </a:pPr>
            <a:endParaRPr lang="pt-BR" sz="2800" dirty="0" smtClean="0"/>
          </a:p>
          <a:p>
            <a:pPr algn="just">
              <a:buFont typeface="Wingdings" pitchFamily="2" charset="2"/>
              <a:buChar char="§"/>
            </a:pPr>
            <a:r>
              <a:rPr lang="pt-BR" sz="2800" dirty="0" smtClean="0"/>
              <a:t>6.2- Garantir orientação nutricional sobre alimentação saudável a 100% dos usuários com DM;</a:t>
            </a:r>
          </a:p>
          <a:p>
            <a:pPr algn="just">
              <a:buNone/>
            </a:pPr>
            <a:endParaRPr lang="pt-BR" sz="2800" dirty="0" smtClean="0"/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/>
              <a:t>Mês 1: 16 (100%)  Mês 2: 17 (100%)  Mês 3: 25 (100%).</a:t>
            </a:r>
          </a:p>
          <a:p>
            <a:pPr algn="just">
              <a:buNone/>
            </a:pPr>
            <a:endParaRPr lang="pt-BR" sz="2800" dirty="0" smtClean="0"/>
          </a:p>
          <a:p>
            <a:pPr algn="just">
              <a:buFont typeface="Wingdings" pitchFamily="2" charset="2"/>
              <a:buChar char="ü"/>
            </a:pPr>
            <a:endParaRPr lang="pt-BR" sz="2800" dirty="0" smtClean="0"/>
          </a:p>
          <a:p>
            <a:pPr algn="just"/>
            <a:endParaRPr lang="pt-BR" sz="2800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19225" t="18695" r="19223" b="18871"/>
          <a:stretch/>
        </p:blipFill>
        <p:spPr bwMode="auto">
          <a:xfrm>
            <a:off x="8039100" y="0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110178"/>
          </a:xfrm>
        </p:spPr>
        <p:txBody>
          <a:bodyPr>
            <a:noAutofit/>
          </a:bodyPr>
          <a:lstStyle/>
          <a:p>
            <a:pPr algn="just"/>
            <a:r>
              <a:rPr lang="pt-BR" sz="2800" dirty="0" smtClean="0"/>
              <a:t>3- Garantir orientação em relação à prática regular de atividade física a 100% dos usuários com HAS.</a:t>
            </a:r>
          </a:p>
          <a:p>
            <a:pPr algn="just">
              <a:buNone/>
            </a:pPr>
            <a:endParaRPr lang="pt-BR" sz="2800" dirty="0" smtClean="0"/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/>
              <a:t>Mês 1: 61 (100%) Mês 2: 77 (100%) Mês 3: 114 (100%);</a:t>
            </a:r>
          </a:p>
          <a:p>
            <a:pPr algn="just">
              <a:buNone/>
            </a:pPr>
            <a:endParaRPr lang="pt-BR" sz="2800" dirty="0" smtClean="0"/>
          </a:p>
          <a:p>
            <a:pPr algn="just"/>
            <a:r>
              <a:rPr lang="pt-BR" sz="2800" dirty="0" smtClean="0"/>
              <a:t>4- Garantir orientação em relação à prática regular de atividade física a 100% dos usuários com DM.</a:t>
            </a:r>
          </a:p>
          <a:p>
            <a:pPr algn="just">
              <a:buNone/>
            </a:pPr>
            <a:endParaRPr lang="pt-BR" sz="2800" dirty="0" smtClean="0"/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/>
              <a:t>Mês 1: 16 (100%)  Mês 2: 17 (100%)  Mês 3: 25 (100%).</a:t>
            </a:r>
          </a:p>
          <a:p>
            <a:pPr algn="just">
              <a:buNone/>
            </a:pPr>
            <a:endParaRPr lang="pt-BR" sz="2800" dirty="0" smtClean="0"/>
          </a:p>
          <a:p>
            <a:pPr algn="just">
              <a:buNone/>
            </a:pPr>
            <a:endParaRPr lang="pt-BR" sz="2800" dirty="0" smtClean="0"/>
          </a:p>
          <a:p>
            <a:pPr algn="just"/>
            <a:endParaRPr lang="pt-BR" sz="2800" dirty="0" smtClean="0"/>
          </a:p>
          <a:p>
            <a:pPr algn="just"/>
            <a:endParaRPr lang="pt-BR" sz="2800" dirty="0" smtClean="0"/>
          </a:p>
          <a:p>
            <a:pPr algn="just"/>
            <a:endParaRPr lang="pt-BR" sz="2400" dirty="0" smtClean="0"/>
          </a:p>
          <a:p>
            <a:pPr algn="just">
              <a:buNone/>
            </a:pPr>
            <a:endParaRPr lang="pt-BR" sz="2400" dirty="0" smtClean="0"/>
          </a:p>
          <a:p>
            <a:pPr algn="just">
              <a:buNone/>
            </a:pPr>
            <a:endParaRPr lang="pt-BR" sz="2400" dirty="0" smtClean="0"/>
          </a:p>
          <a:p>
            <a:pPr algn="just"/>
            <a:endParaRPr lang="pt-BR" sz="2400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19225" t="18695" r="19223" b="18871"/>
          <a:stretch/>
        </p:blipFill>
        <p:spPr bwMode="auto">
          <a:xfrm>
            <a:off x="8039100" y="0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800" dirty="0" smtClean="0"/>
              <a:t>5- Garantir orientação sobre os riscos do tabagismo a 100% dos usuários com HAS;</a:t>
            </a:r>
          </a:p>
          <a:p>
            <a:pPr algn="just">
              <a:buNone/>
            </a:pPr>
            <a:endParaRPr lang="pt-BR" sz="2800" dirty="0" smtClean="0"/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/>
              <a:t>Mês 1: 61 (100%) Mês 2: 77 (100%) Mês 3: 114 (100%);</a:t>
            </a:r>
          </a:p>
          <a:p>
            <a:pPr algn="just">
              <a:buNone/>
            </a:pPr>
            <a:endParaRPr lang="pt-BR" sz="2800" dirty="0" smtClean="0"/>
          </a:p>
          <a:p>
            <a:pPr algn="just"/>
            <a:r>
              <a:rPr lang="pt-BR" sz="2800" dirty="0" smtClean="0"/>
              <a:t>6- Garantir orientação sobre os riscos do tabagismo a 100% dos usuários com DM;</a:t>
            </a:r>
          </a:p>
          <a:p>
            <a:pPr algn="just"/>
            <a:endParaRPr lang="pt-BR" sz="2800" dirty="0" smtClean="0"/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/>
              <a:t>Mês 1: 16 (100%)  Mês 2: 17 (100%)  Mês 3: 25 (100%).</a:t>
            </a:r>
          </a:p>
          <a:p>
            <a:pPr algn="just"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19225" t="18695" r="19223" b="18871"/>
          <a:stretch/>
        </p:blipFill>
        <p:spPr bwMode="auto">
          <a:xfrm>
            <a:off x="8039100" y="0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2442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3000" dirty="0" smtClean="0"/>
              <a:t>7- Garantir orientação sobre higiene bucal a 100% dos usuários com HAS;</a:t>
            </a:r>
          </a:p>
          <a:p>
            <a:pPr algn="just"/>
            <a:endParaRPr lang="pt-BR" sz="3000" dirty="0" smtClean="0"/>
          </a:p>
          <a:p>
            <a:pPr algn="just">
              <a:buFont typeface="Wingdings" pitchFamily="2" charset="2"/>
              <a:buChar char="ü"/>
            </a:pPr>
            <a:r>
              <a:rPr lang="pt-BR" sz="3000" dirty="0" smtClean="0"/>
              <a:t>Mês 1: 61 (100%) Mês 2: 77 (100%)  Mês 3: 114 (100%);</a:t>
            </a:r>
          </a:p>
          <a:p>
            <a:pPr algn="just">
              <a:buNone/>
            </a:pPr>
            <a:endParaRPr lang="pt-BR" sz="3000" dirty="0" smtClean="0"/>
          </a:p>
          <a:p>
            <a:pPr algn="just"/>
            <a:r>
              <a:rPr lang="pt-BR" sz="3000" dirty="0" smtClean="0"/>
              <a:t>8- Garantir orientação sobre higiene bucal a 100% dos usuários com DM;</a:t>
            </a:r>
          </a:p>
          <a:p>
            <a:pPr algn="just">
              <a:buNone/>
            </a:pPr>
            <a:endParaRPr lang="pt-BR" sz="3000" dirty="0" smtClean="0"/>
          </a:p>
          <a:p>
            <a:pPr algn="just">
              <a:buFont typeface="Wingdings" pitchFamily="2" charset="2"/>
              <a:buChar char="ü"/>
            </a:pPr>
            <a:r>
              <a:rPr lang="pt-BR" sz="3000" dirty="0" smtClean="0"/>
              <a:t>Mês 1: 16 (100%)  Mês 2: 17 (100%)  Mês 3: 25 (100%).</a:t>
            </a:r>
          </a:p>
          <a:p>
            <a:pPr algn="just">
              <a:buNone/>
            </a:pPr>
            <a:endParaRPr lang="pt-BR" sz="2800" dirty="0" smtClean="0"/>
          </a:p>
          <a:p>
            <a:pPr algn="just">
              <a:buNone/>
            </a:pPr>
            <a:endParaRPr lang="pt-BR" sz="2800" dirty="0" smtClean="0"/>
          </a:p>
          <a:p>
            <a:pPr algn="just"/>
            <a:endParaRPr lang="pt-BR" sz="2800" dirty="0" smtClean="0"/>
          </a:p>
          <a:p>
            <a:pPr>
              <a:buNone/>
            </a:pPr>
            <a:endParaRPr lang="pt-BR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19225" t="18695" r="19223" b="18871"/>
          <a:stretch/>
        </p:blipFill>
        <p:spPr bwMode="auto">
          <a:xfrm>
            <a:off x="7715272" y="285728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Autofit/>
          </a:bodyPr>
          <a:lstStyle/>
          <a:p>
            <a:pPr algn="ctr"/>
            <a:r>
              <a:rPr lang="pt-BR" sz="4000" i="1" dirty="0" smtClean="0">
                <a:solidFill>
                  <a:srgbClr val="7030A0"/>
                </a:solidFill>
              </a:rPr>
              <a:t>DISCUSSÃO</a:t>
            </a:r>
            <a:endParaRPr lang="pt-BR" sz="4000" i="1" dirty="0">
              <a:solidFill>
                <a:srgbClr val="7030A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A maioria dos usuários com HAS e DM não estavam cadastrados no Programa Hiperdia;</a:t>
            </a:r>
          </a:p>
          <a:p>
            <a:pPr algn="just">
              <a:buNone/>
            </a:pPr>
            <a:endParaRPr lang="pt-BR" sz="2400" dirty="0" smtClean="0"/>
          </a:p>
          <a:p>
            <a:pPr algn="just"/>
            <a:r>
              <a:rPr lang="pt-BR" sz="2400" dirty="0" smtClean="0"/>
              <a:t>Muitos não possuíam prontuários clínicos;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Melhoramos a qualidade da atenção dos usuários;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Qualificamos o registro das informações, mapeamos o risco cardiovascular;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desenvolvemos ações de promoção de saúde.</a:t>
            </a:r>
          </a:p>
          <a:p>
            <a:endParaRPr lang="pt-BR" sz="2400" dirty="0" smtClean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19225" t="18695" r="19223" b="18871"/>
          <a:stretch/>
        </p:blipFill>
        <p:spPr bwMode="auto">
          <a:xfrm>
            <a:off x="7715272" y="285728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Autofit/>
          </a:bodyPr>
          <a:lstStyle/>
          <a:p>
            <a:pPr algn="ctr"/>
            <a:r>
              <a:rPr lang="pt-BR" sz="4000" i="1" dirty="0" smtClean="0">
                <a:solidFill>
                  <a:srgbClr val="7030A0"/>
                </a:solidFill>
              </a:rPr>
              <a:t>INTRODUÇÃO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sz="2800" b="1" dirty="0" smtClean="0"/>
              <a:t>Município: São Luis/ Roraima</a:t>
            </a:r>
          </a:p>
          <a:p>
            <a:pPr algn="just"/>
            <a:r>
              <a:rPr lang="pt-BR" sz="2800" dirty="0" smtClean="0"/>
              <a:t>Município pequeno;</a:t>
            </a:r>
          </a:p>
          <a:p>
            <a:pPr algn="just">
              <a:buNone/>
            </a:pPr>
            <a:endParaRPr lang="pt-BR" sz="2800" dirty="0" smtClean="0"/>
          </a:p>
          <a:p>
            <a:pPr algn="just"/>
            <a:r>
              <a:rPr lang="pt-BR" sz="2800" dirty="0" smtClean="0"/>
              <a:t>População: 7.309 habitantes;</a:t>
            </a:r>
          </a:p>
          <a:p>
            <a:pPr algn="just">
              <a:buNone/>
            </a:pPr>
            <a:endParaRPr lang="pt-BR" sz="2800" dirty="0" smtClean="0"/>
          </a:p>
          <a:p>
            <a:pPr algn="just"/>
            <a:r>
              <a:rPr lang="pt-BR" sz="2800" dirty="0" smtClean="0"/>
              <a:t>3 UBS (ESF);</a:t>
            </a:r>
          </a:p>
          <a:p>
            <a:pPr algn="just">
              <a:buNone/>
            </a:pPr>
            <a:endParaRPr lang="pt-BR" sz="2800" dirty="0" smtClean="0"/>
          </a:p>
          <a:p>
            <a:pPr algn="just"/>
            <a:r>
              <a:rPr lang="pt-BR" sz="2800" dirty="0" smtClean="0"/>
              <a:t>1 hospital (disponível a realização de exames complementares e consta de atenção especializada:  ginecologia e psicologia).</a:t>
            </a:r>
            <a:endParaRPr lang="pt-BR" sz="2800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19225" t="18695" r="19223" b="18871"/>
          <a:stretch/>
        </p:blipFill>
        <p:spPr bwMode="auto">
          <a:xfrm>
            <a:off x="7715272" y="285728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/>
              <a:t>A incorporação do cadastramento no cotidiano do serviço configura-se como uma ação de acompanhamento das pessoas com HAS e/ou DM, que favorece a vinculação desses usuários com a equipe da UBS. </a:t>
            </a:r>
          </a:p>
          <a:p>
            <a:pPr algn="just"/>
            <a:endParaRPr lang="pt-BR" sz="2800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19225" t="18695" r="19223" b="18871"/>
          <a:stretch/>
        </p:blipFill>
        <p:spPr bwMode="auto">
          <a:xfrm>
            <a:off x="7715272" y="285728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800" dirty="0" smtClean="0"/>
              <a:t>Faz-se necessário o comprometimento e a dedicação da equipe multidisciplinar para esta ação em sua rotina de trabalho, como parte do atendimento, além de treinamento específico proporcionado através de capacitações e/ou reuniões de equipe. </a:t>
            </a:r>
          </a:p>
          <a:p>
            <a:pPr algn="just"/>
            <a:endParaRPr lang="pt-BR" sz="2800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19225" t="18695" r="19223" b="18871"/>
          <a:stretch/>
        </p:blipFill>
        <p:spPr bwMode="auto">
          <a:xfrm>
            <a:off x="7715272" y="285728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pt-BR" sz="2800" dirty="0" smtClean="0"/>
          </a:p>
          <a:p>
            <a:pPr algn="just"/>
            <a:r>
              <a:rPr lang="pt-BR" sz="2800" dirty="0" smtClean="0"/>
              <a:t>Fica o desafio para a equipe dar continuidade ao cronograma, continuar programando e supervisionado as atividades a serem desenvolvidos os encontros e a incentivar ainda mais aos usuários.</a:t>
            </a:r>
          </a:p>
          <a:p>
            <a:pPr algn="just"/>
            <a:endParaRPr lang="pt-BR" sz="2800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19225" t="18695" r="19223" b="18871"/>
          <a:stretch/>
        </p:blipFill>
        <p:spPr bwMode="auto">
          <a:xfrm>
            <a:off x="7715272" y="285728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/>
              <a:t>Após 12 meses da intervenção, constata se uma melhoria considerável na atenção dos usuários com HAS e/ou DM, apesar de algumas metas não terem atingidos 100%;</a:t>
            </a:r>
          </a:p>
          <a:p>
            <a:pPr algn="just">
              <a:buNone/>
            </a:pPr>
            <a:endParaRPr lang="pt-BR" sz="2800" dirty="0" smtClean="0"/>
          </a:p>
          <a:p>
            <a:pPr algn="just"/>
            <a:r>
              <a:rPr lang="pt-BR" sz="2800" dirty="0" smtClean="0"/>
              <a:t>Nossa equipe vai superar os indicadores que ainda não foram cumpridos seus objetivos e vamos incorporar a intervenção  no nosso trabalho diário. </a:t>
            </a:r>
            <a:endParaRPr lang="pt-BR" sz="2800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19225" t="18695" r="19223" b="18871"/>
          <a:stretch/>
        </p:blipFill>
        <p:spPr bwMode="auto">
          <a:xfrm>
            <a:off x="7715272" y="285728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89120"/>
          </a:xfrm>
        </p:spPr>
        <p:txBody>
          <a:bodyPr>
            <a:normAutofit/>
          </a:bodyPr>
          <a:lstStyle/>
          <a:p>
            <a:pPr algn="just"/>
            <a:endParaRPr lang="pt-BR" sz="2800" dirty="0" smtClean="0"/>
          </a:p>
          <a:p>
            <a:pPr algn="just">
              <a:buNone/>
            </a:pPr>
            <a:endParaRPr lang="pt-BR" sz="2800" dirty="0" smtClean="0"/>
          </a:p>
          <a:p>
            <a:pPr algn="just"/>
            <a:r>
              <a:rPr lang="pt-BR" sz="2800" dirty="0" smtClean="0"/>
              <a:t>Este projeto será exemplo para implementar outros na UBS Vila Moderna, daremos início os próximos meses ao projeto relacionado com o programa de crescimento e desenvolvimento.</a:t>
            </a:r>
            <a:endParaRPr lang="pt-BR" sz="2800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19225" t="18695" r="19223" b="18871"/>
          <a:stretch/>
        </p:blipFill>
        <p:spPr bwMode="auto">
          <a:xfrm>
            <a:off x="7715272" y="285728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i="1" dirty="0" smtClean="0">
                <a:solidFill>
                  <a:srgbClr val="7030A0"/>
                </a:solidFill>
              </a:rPr>
              <a:t>REFLEXÃO CRÍTICA</a:t>
            </a:r>
            <a:endParaRPr lang="pt-BR" sz="4000" i="1" dirty="0">
              <a:solidFill>
                <a:srgbClr val="7030A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/>
              <a:t>Ser participe deste curso me deixou muito feliz;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Conheci o ambiente virtual de aprendizagem; </a:t>
            </a:r>
          </a:p>
          <a:p>
            <a:pPr algn="just">
              <a:buNone/>
            </a:pPr>
            <a:endParaRPr lang="pt-BR" sz="2800" dirty="0" smtClean="0"/>
          </a:p>
          <a:p>
            <a:pPr algn="just"/>
            <a:r>
              <a:rPr lang="pt-BR" sz="2800" dirty="0" smtClean="0"/>
              <a:t>Conheci a meu estimado orientador, Guilherme Barbosa Shimocomaqui que graça a sua ajuda logre realizar o curso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19225" t="18695" r="19223" b="18871"/>
          <a:stretch/>
        </p:blipFill>
        <p:spPr bwMode="auto">
          <a:xfrm>
            <a:off x="7715272" y="285728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/>
              <a:t>Achei que realizar a intervenção na UBS Vila Moderna não seria tão difícil quanto foi. Acredito que poderia ter me doado mais ao curso e, assim, cumprir os prazos corretamente;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Considero satisfatória a realização da minha intervenção com os resultados alcançados, ainda que não tão abrangentes, e com meu aprendizado.</a:t>
            </a:r>
          </a:p>
          <a:p>
            <a:pPr algn="just"/>
            <a:endParaRPr lang="pt-BR" sz="2800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19225" t="18695" r="19223" b="18871"/>
          <a:stretch/>
        </p:blipFill>
        <p:spPr bwMode="auto">
          <a:xfrm>
            <a:off x="7715272" y="285728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/>
              <a:t>O curso de especialização em saúde da família da UFPel significou para minha prática profissional a possibilidade de adquirir novos conhecimentos acerca de ESF;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oportunidade de mudança no meu processo de trabalho e dos membros da equipe.</a:t>
            </a:r>
          </a:p>
          <a:p>
            <a:pPr algn="just"/>
            <a:endParaRPr lang="pt-BR" sz="2800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19225" t="18695" r="19223" b="18871"/>
          <a:stretch/>
        </p:blipFill>
        <p:spPr bwMode="auto">
          <a:xfrm>
            <a:off x="7715272" y="285728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/>
              <a:t>Aprendi, que nossas ações em saúde devem ser programadas baseando-se em dados, pois é onde melhor são apresentadas todas as necessidades da população assistida;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Aprendi que trabalhar em equipe faz mais aproveitosa à realização de nossas tarefas diárias.</a:t>
            </a:r>
          </a:p>
          <a:p>
            <a:pPr algn="just"/>
            <a:endParaRPr lang="pt-BR" sz="2800" dirty="0" smtClean="0"/>
          </a:p>
          <a:p>
            <a:pPr algn="just"/>
            <a:endParaRPr lang="pt-BR" sz="2800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19225" t="18695" r="19223" b="18871"/>
          <a:stretch/>
        </p:blipFill>
        <p:spPr bwMode="auto">
          <a:xfrm>
            <a:off x="7715272" y="285728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C:\Users\Fernando\Desktop\3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85786" y="1357298"/>
            <a:ext cx="7643866" cy="4786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Autofit/>
          </a:bodyPr>
          <a:lstStyle/>
          <a:p>
            <a:pPr algn="ctr"/>
            <a:r>
              <a:rPr lang="pt-BR" sz="4000" i="1" dirty="0" smtClean="0">
                <a:solidFill>
                  <a:srgbClr val="7030A0"/>
                </a:solidFill>
              </a:rPr>
              <a:t>INTRODUÇÃO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sz="2800" b="1" dirty="0" smtClean="0"/>
              <a:t>UBS:Vila Moderna </a:t>
            </a:r>
          </a:p>
          <a:p>
            <a:pPr algn="just">
              <a:buNone/>
            </a:pPr>
            <a:endParaRPr lang="pt-BR" sz="2800" b="1" dirty="0" smtClean="0"/>
          </a:p>
          <a:p>
            <a:pPr algn="just">
              <a:buFont typeface="Arial" pitchFamily="34" charset="0"/>
              <a:buChar char="•"/>
            </a:pPr>
            <a:r>
              <a:rPr lang="pt-BR" sz="2800" dirty="0" smtClean="0"/>
              <a:t>Situada na zona rural;</a:t>
            </a:r>
          </a:p>
          <a:p>
            <a:pPr algn="just">
              <a:buNone/>
            </a:pPr>
            <a:endParaRPr lang="pt-BR" sz="2800" dirty="0" smtClean="0"/>
          </a:p>
          <a:p>
            <a:pPr algn="just">
              <a:buFont typeface="Arial" pitchFamily="34" charset="0"/>
              <a:buChar char="•"/>
            </a:pPr>
            <a:r>
              <a:rPr lang="pt-BR" sz="2800" dirty="0" smtClean="0"/>
              <a:t>É composta pela recepção, uma sala de enfermagem, sala médica, odontológica e uma farmácia;</a:t>
            </a:r>
          </a:p>
          <a:p>
            <a:pPr algn="just">
              <a:buNone/>
            </a:pPr>
            <a:endParaRPr lang="pt-BR" sz="2800" dirty="0" smtClean="0"/>
          </a:p>
          <a:p>
            <a:pPr algn="just"/>
            <a:r>
              <a:rPr lang="pt-BR" sz="2800" dirty="0" smtClean="0"/>
              <a:t> Há 13 funcionários: 1enfermeira, 1 médica, 2 técnica de enfermagem,1 auxiliar de serviço geral, 1 dentista, 1 técnica de odontologia e 5 ACS</a:t>
            </a:r>
            <a:r>
              <a:rPr lang="pt-BR" dirty="0" smtClean="0"/>
              <a:t>.</a:t>
            </a:r>
          </a:p>
          <a:p>
            <a:pPr>
              <a:buNone/>
            </a:pPr>
            <a:endParaRPr lang="pt-BR" sz="2800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19225" t="18695" r="19223" b="18871"/>
          <a:stretch/>
        </p:blipFill>
        <p:spPr bwMode="auto">
          <a:xfrm>
            <a:off x="7715272" y="285728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C:\Users\Fernando\Desktop\2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14348" y="1428736"/>
            <a:ext cx="7786742" cy="44291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C:\Users\Fernando\Desktop\1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85786" y="1428736"/>
            <a:ext cx="7803444" cy="4389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1857364"/>
            <a:ext cx="82153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None/>
            </a:pPr>
            <a:r>
              <a:rPr lang="pt-BR" sz="3600" dirty="0" smtClean="0">
                <a:solidFill>
                  <a:srgbClr val="7030A0"/>
                </a:solidFill>
              </a:rPr>
              <a:t>“Que Deus me conceda falar com propriedade e pensar de forma correspondente aos dons que me foram dados, porque Ele é o guia da sabedoria e o orientador dos sábios.”</a:t>
            </a:r>
          </a:p>
          <a:p>
            <a:pPr algn="ctr">
              <a:buFont typeface="Arial" pitchFamily="34" charset="0"/>
              <a:buNone/>
            </a:pPr>
            <a:endParaRPr lang="pt-BR" sz="3600" dirty="0">
              <a:solidFill>
                <a:srgbClr val="7030A0"/>
              </a:solidFill>
            </a:endParaRPr>
          </a:p>
          <a:p>
            <a:pPr algn="ctr">
              <a:buFont typeface="Arial" pitchFamily="34" charset="0"/>
              <a:buNone/>
            </a:pPr>
            <a:r>
              <a:rPr lang="pt-BR" sz="3600" dirty="0" smtClean="0">
                <a:solidFill>
                  <a:srgbClr val="7030A0"/>
                </a:solidFill>
              </a:rPr>
              <a:t>OBRIGADA</a:t>
            </a:r>
            <a:endParaRPr lang="en-US" sz="3600" dirty="0" smtClean="0">
              <a:solidFill>
                <a:srgbClr val="7030A0"/>
              </a:solidFill>
            </a:endParaRPr>
          </a:p>
        </p:txBody>
      </p:sp>
      <p:pic>
        <p:nvPicPr>
          <p:cNvPr id="3" name="Imagem 2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19225" t="18695" r="19223" b="18871"/>
          <a:stretch/>
        </p:blipFill>
        <p:spPr bwMode="auto">
          <a:xfrm>
            <a:off x="7715272" y="285728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Autofit/>
          </a:bodyPr>
          <a:lstStyle/>
          <a:p>
            <a:pPr algn="ctr"/>
            <a:r>
              <a:rPr lang="pt-BR" sz="4000" i="1" dirty="0" smtClean="0">
                <a:solidFill>
                  <a:srgbClr val="7030A0"/>
                </a:solidFill>
              </a:rPr>
              <a:t>INTRODUÇÃO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Baixo conhecimento sobre estas doenças por parte dos usuários; </a:t>
            </a:r>
          </a:p>
          <a:p>
            <a:pPr algn="just">
              <a:buNone/>
            </a:pPr>
            <a:endParaRPr lang="pt-BR" sz="2800" dirty="0" smtClean="0"/>
          </a:p>
          <a:p>
            <a:pPr algn="just"/>
            <a:r>
              <a:rPr lang="pt-BR" sz="2800" dirty="0" smtClean="0"/>
              <a:t>Baixa cobertura da atenção às pessoas com HAS e/ou DM;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Inadequado preenchimento dos registros das informações;</a:t>
            </a:r>
          </a:p>
          <a:p>
            <a:pPr algn="just">
              <a:buNone/>
            </a:pPr>
            <a:r>
              <a:rPr lang="pt-BR" sz="2800" dirty="0" smtClean="0"/>
              <a:t> </a:t>
            </a:r>
          </a:p>
          <a:p>
            <a:pPr algn="just"/>
            <a:r>
              <a:rPr lang="pt-BR" sz="2800" dirty="0" smtClean="0"/>
              <a:t>Dificuldade na adesão quanto às consultas.</a:t>
            </a:r>
            <a:endParaRPr lang="pt-BR" sz="2800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19225" t="18695" r="19223" b="18871"/>
          <a:stretch/>
        </p:blipFill>
        <p:spPr bwMode="auto">
          <a:xfrm>
            <a:off x="7715272" y="285728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i="1" dirty="0" smtClean="0">
                <a:solidFill>
                  <a:srgbClr val="7030A0"/>
                </a:solidFill>
              </a:rPr>
              <a:t>OBJETIVO GERAL</a:t>
            </a:r>
            <a:endParaRPr lang="pt-BR" sz="4000" i="1" dirty="0">
              <a:solidFill>
                <a:srgbClr val="7030A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algn="just"/>
            <a:r>
              <a:rPr lang="pt-BR" sz="2800" dirty="0" smtClean="0"/>
              <a:t>Melhorar a atenção à saúde dos usuários com HAS e/ou DM da UBS Vila Moderna, São Luiz, RR.</a:t>
            </a:r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19225" t="18695" r="19223" b="18871"/>
          <a:stretch/>
        </p:blipFill>
        <p:spPr bwMode="auto">
          <a:xfrm>
            <a:off x="7715272" y="285728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4000" i="1" dirty="0" smtClean="0">
                <a:solidFill>
                  <a:srgbClr val="7030A0"/>
                </a:solidFill>
              </a:rPr>
              <a:t>OBJETIVOS ESPECÍFICOS</a:t>
            </a:r>
            <a:endParaRPr lang="pt-BR" sz="4000" i="1" dirty="0">
              <a:solidFill>
                <a:srgbClr val="7030A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89120"/>
          </a:xfrm>
        </p:spPr>
        <p:txBody>
          <a:bodyPr>
            <a:normAutofit lnSpcReduction="10000"/>
          </a:bodyPr>
          <a:lstStyle/>
          <a:p>
            <a:endParaRPr lang="pt-BR" dirty="0" smtClean="0"/>
          </a:p>
          <a:p>
            <a:pPr algn="just"/>
            <a:r>
              <a:rPr lang="pt-BR" sz="2800" dirty="0" smtClean="0"/>
              <a:t>Ampliar a cobertura dos usuários com HAS e/ou DM; </a:t>
            </a:r>
          </a:p>
          <a:p>
            <a:pPr algn="just"/>
            <a:r>
              <a:rPr lang="pt-BR" sz="2800" dirty="0" smtClean="0"/>
              <a:t>Melhorar a qualidade da atenção às pessoas com HAS e/ou DM;</a:t>
            </a:r>
          </a:p>
          <a:p>
            <a:pPr algn="just"/>
            <a:r>
              <a:rPr lang="pt-BR" sz="2800" dirty="0" smtClean="0"/>
              <a:t>Melhorar a adesão dos usuários;</a:t>
            </a:r>
          </a:p>
          <a:p>
            <a:pPr algn="just"/>
            <a:r>
              <a:rPr lang="pt-BR" sz="2800" dirty="0" smtClean="0"/>
              <a:t>Melhorar o registro das informações;</a:t>
            </a:r>
          </a:p>
          <a:p>
            <a:pPr algn="just"/>
            <a:r>
              <a:rPr lang="pt-BR" sz="2800" dirty="0" smtClean="0"/>
              <a:t>Mapear os usuários com HAS e/ou DM de risco para doença cardiovascular;</a:t>
            </a:r>
          </a:p>
          <a:p>
            <a:pPr algn="just"/>
            <a:r>
              <a:rPr lang="pt-BR" sz="2800" dirty="0" smtClean="0"/>
              <a:t>Promover a saúde dos usuários com HAS e/ou DM.</a:t>
            </a:r>
            <a:endParaRPr lang="pt-BR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19225" t="18695" r="19223" b="18871"/>
          <a:stretch/>
        </p:blipFill>
        <p:spPr bwMode="auto">
          <a:xfrm>
            <a:off x="7715272" y="285728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i="1" dirty="0" smtClean="0">
                <a:solidFill>
                  <a:srgbClr val="7030A0"/>
                </a:solidFill>
              </a:rPr>
              <a:t>METODOLOGIA</a:t>
            </a:r>
            <a:endParaRPr lang="pt-BR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19225" t="18695" r="19223" b="18871"/>
          <a:stretch/>
        </p:blipFill>
        <p:spPr bwMode="auto">
          <a:xfrm>
            <a:off x="7715272" y="285728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scritório Clá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7464738</TotalTime>
  <Words>1959</Words>
  <Application>Microsoft Office PowerPoint</Application>
  <PresentationFormat>Apresentação na tela (4:3)</PresentationFormat>
  <Paragraphs>270</Paragraphs>
  <Slides>52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52</vt:i4>
      </vt:variant>
    </vt:vector>
  </HeadingPairs>
  <TitlesOfParts>
    <vt:vector size="53" baseType="lpstr">
      <vt:lpstr>Fluxo</vt:lpstr>
      <vt:lpstr>Slide 1</vt:lpstr>
      <vt:lpstr>INTRODUÇÃO</vt:lpstr>
      <vt:lpstr>INTRODUÇÃO</vt:lpstr>
      <vt:lpstr>INTRODUÇÃO</vt:lpstr>
      <vt:lpstr>INTRODUÇÃO</vt:lpstr>
      <vt:lpstr>INTRODUÇÃO</vt:lpstr>
      <vt:lpstr>OBJETIVO GERAL</vt:lpstr>
      <vt:lpstr>OBJETIVOS ESPECÍFICOS</vt:lpstr>
      <vt:lpstr>METODOLOGIA</vt:lpstr>
      <vt:lpstr>AÇÕES</vt:lpstr>
      <vt:lpstr>LOGISTICA</vt:lpstr>
      <vt:lpstr>OBJETIVOS, METAS   E RESULTADOS</vt:lpstr>
      <vt:lpstr>Slide 13</vt:lpstr>
      <vt:lpstr>Cobertura do programa de atenção à pessoa com HAS na unidade de saúde. </vt:lpstr>
      <vt:lpstr>Cobertura do programa de atenção às pessoas com DM na unidade de saúde. </vt:lpstr>
      <vt:lpstr>Slide 16</vt:lpstr>
      <vt:lpstr>Proporção de pessoas com HAS com exame clínico em dia de acordo com o protocolo. </vt:lpstr>
      <vt:lpstr>Proporção de pessoas com DM com o exame clínico em dia de acordo com o protocolo. </vt:lpstr>
      <vt:lpstr>Proporção de pessoas com DM com o exame dos pés em dia</vt:lpstr>
      <vt:lpstr>Slide 20</vt:lpstr>
      <vt:lpstr>Proporção de pessoas com HAS com os exames complementares em dia de acordo com o protocolo.</vt:lpstr>
      <vt:lpstr>Proporção de pessoas com DM com os exames complementares em dia de acordo com o protocolo. </vt:lpstr>
      <vt:lpstr>Slide 23</vt:lpstr>
      <vt:lpstr>Proporção de pessoas com HAS com avaliação da necessidade de atendimento odontológico </vt:lpstr>
      <vt:lpstr>Proporção de pessoas com DM com avaliação da necessidade de atendimento odontológico </vt:lpstr>
      <vt:lpstr>Slide 26</vt:lpstr>
      <vt:lpstr>Proporção de pessoas com HAS com prescrição de medicamentos da farmácia popular/ hiperdia priorizada </vt:lpstr>
      <vt:lpstr>Proporção de pessoas com DM com prescrição de medicamentos da farmácia popular/ hiperdia priorizada </vt:lpstr>
      <vt:lpstr>Slide 29</vt:lpstr>
      <vt:lpstr>Slide 30</vt:lpstr>
      <vt:lpstr>Proporção de pessoas com HAS com registro adequado a ficha de acompanhamento. </vt:lpstr>
      <vt:lpstr>Slide 32</vt:lpstr>
      <vt:lpstr>Proporção de pessoas com HAS com estratificação de risco cardiovascular por exame clínico em dia </vt:lpstr>
      <vt:lpstr>Proporção de pessoas com DM com estratificação de risco cardiovascular por exame clínico em dia. </vt:lpstr>
      <vt:lpstr>Slide 35</vt:lpstr>
      <vt:lpstr>Slide 36</vt:lpstr>
      <vt:lpstr>Slide 37</vt:lpstr>
      <vt:lpstr>Slide 38</vt:lpstr>
      <vt:lpstr>DISCUSSÃO</vt:lpstr>
      <vt:lpstr>Slide 40</vt:lpstr>
      <vt:lpstr>Slide 41</vt:lpstr>
      <vt:lpstr>Slide 42</vt:lpstr>
      <vt:lpstr>Slide 43</vt:lpstr>
      <vt:lpstr>Slide 44</vt:lpstr>
      <vt:lpstr>REFLEXÃO CRÍTICA</vt:lpstr>
      <vt:lpstr>Slide 46</vt:lpstr>
      <vt:lpstr>Slide 47</vt:lpstr>
      <vt:lpstr>Slide 48</vt:lpstr>
      <vt:lpstr>Slide 49</vt:lpstr>
      <vt:lpstr>Slide 50</vt:lpstr>
      <vt:lpstr>Slide 51</vt:lpstr>
      <vt:lpstr>Slide 52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POSTO</dc:creator>
  <cp:lastModifiedBy>POSTO</cp:lastModifiedBy>
  <cp:revision>152</cp:revision>
  <dcterms:created xsi:type="dcterms:W3CDTF">2016-03-15T19:54:40Z</dcterms:created>
  <dcterms:modified xsi:type="dcterms:W3CDTF">2016-03-22T18:00:13Z</dcterms:modified>
</cp:coreProperties>
</file>